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drawings/drawing2.xml" ContentType="application/vnd.openxmlformats-officedocument.drawingml.chartshapes+xml"/>
  <Override PartName="/ppt/charts/chart28.xml" ContentType="application/vnd.openxmlformats-officedocument.drawingml.chart+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charts/chart17.xml" ContentType="application/vnd.openxmlformats-officedocument.drawingml.char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charts/chart13.xml" ContentType="application/vnd.openxmlformats-officedocument.drawingml.chart+xml"/>
  <Override PartName="/ppt/charts/chart24.xml" ContentType="application/vnd.openxmlformats-officedocument.drawingml.char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9.xml" ContentType="application/vnd.openxmlformats-officedocument.drawingml.chart+xml"/>
  <Override PartName="/ppt/charts/chart11.xml" ContentType="application/vnd.openxmlformats-officedocument.drawingml.chart+xml"/>
  <Override PartName="/ppt/charts/chart22.xml" ContentType="application/vnd.openxmlformats-officedocument.drawingml.chart+xml"/>
  <Override PartName="/ppt/charts/chart31.xml" ContentType="application/vnd.openxmlformats-officedocument.drawingml.chart+xml"/>
  <Override PartName="/ppt/charts/chart7.xml" ContentType="application/vnd.openxmlformats-officedocument.drawingml.chart+xml"/>
  <Override PartName="/ppt/charts/chart20.xml" ContentType="application/vnd.openxmlformats-officedocument.drawingml.chart+xml"/>
  <Override PartName="/ppt/drawings/drawing9.xml" ContentType="application/vnd.openxmlformats-officedocument.drawingml.chartshapes+xml"/>
  <Default Extension="xlsx" ContentType="application/vnd.openxmlformats-officedocument.spreadsheetml.sheet"/>
  <Override PartName="/ppt/charts/chart3.xml" ContentType="application/vnd.openxmlformats-officedocument.drawingml.chart+xml"/>
  <Override PartName="/ppt/charts/chart5.xml" ContentType="application/vnd.openxmlformats-officedocument.drawingml.chart+xml"/>
  <Override PartName="/ppt/drawings/drawing7.xml" ContentType="application/vnd.openxmlformats-officedocument.drawingml.chartshapes+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drawings/drawing5.xml" ContentType="application/vnd.openxmlformats-officedocument.drawingml.chartshapes+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drawings/drawing3.xml" ContentType="application/vnd.openxmlformats-officedocument.drawingml.chartshapes+xml"/>
  <Override PartName="/ppt/charts/chart29.xml" ContentType="application/vnd.openxmlformats-officedocument.drawingml.char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charts/chart18.xml" ContentType="application/vnd.openxmlformats-officedocument.drawingml.chart+xml"/>
  <Override PartName="/ppt/charts/chart27.xml" ContentType="application/vnd.openxmlformats-officedocument.drawingml.char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charts/chart16.xml" ContentType="application/vnd.openxmlformats-officedocument.drawingml.chart+xml"/>
  <Override PartName="/ppt/charts/chart25.xml" ContentType="application/vnd.openxmlformats-officedocument.drawingml.chart+xml"/>
  <Override PartName="/ppt/charts/chart34.xml" ContentType="application/vnd.openxmlformats-officedocument.drawingml.char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charts/chart14.xml" ContentType="application/vnd.openxmlformats-officedocument.drawingml.chart+xml"/>
  <Override PartName="/ppt/charts/chart23.xml" ContentType="application/vnd.openxmlformats-officedocument.drawingml.chart+xml"/>
  <Override PartName="/ppt/charts/chart32.xml" ContentType="application/vnd.openxmlformats-officedocument.drawingml.char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charts/chart8.xml" ContentType="application/vnd.openxmlformats-officedocument.drawingml.chart+xml"/>
  <Override PartName="/ppt/charts/chart12.xml" ContentType="application/vnd.openxmlformats-officedocument.drawingml.chart+xml"/>
  <Override PartName="/ppt/charts/chart21.xml" ContentType="application/vnd.openxmlformats-officedocument.drawingml.chart+xml"/>
  <Override PartName="/ppt/charts/chart30.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10.xml" ContentType="application/vnd.openxmlformats-officedocument.drawingml.chart+xml"/>
  <Override PartName="/ppt/charts/chart4.xml" ContentType="application/vnd.openxmlformats-officedocument.drawingml.chart+xml"/>
  <Override PartName="/ppt/drawings/drawing8.xml" ContentType="application/vnd.openxmlformats-officedocument.drawingml.chartshapes+xml"/>
  <Override PartName="/ppt/notesSlides/notesSlide6.xml" ContentType="application/vnd.openxmlformats-officedocument.presentationml.notesSlide+xml"/>
  <Override PartName="/ppt/slides/slide8.xml" ContentType="application/vnd.openxmlformats-officedocument.presentationml.slide+xml"/>
  <Override PartName="/ppt/charts/chart2.xml" ContentType="application/vnd.openxmlformats-officedocument.drawingml.chart+xml"/>
  <Override PartName="/ppt/notesSlides/notesSlide4.xml" ContentType="application/vnd.openxmlformats-officedocument.presentationml.notesSlide+xml"/>
  <Override PartName="/ppt/drawings/drawing6.xml" ContentType="application/vnd.openxmlformats-officedocument.drawingml.chartshapes+xml"/>
  <Override PartName="/ppt/drawings/drawing10.xml" ContentType="application/vnd.openxmlformats-officedocument.drawingml.chartshapes+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rawings/drawing4.xml" ContentType="application/vnd.openxmlformats-officedocument.drawingml.chartshape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charts/chart19.xml" ContentType="application/vnd.openxmlformats-officedocument.drawingml.char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charts/chart26.xml" ContentType="application/vnd.openxmlformats-officedocument.drawingml.chart+xml"/>
  <Default Extension="rels" ContentType="application/vnd.openxmlformats-package.relationships+xml"/>
  <Override PartName="/ppt/slides/slide23.xml" ContentType="application/vnd.openxmlformats-officedocument.presentationml.slide+xml"/>
  <Override PartName="/ppt/charts/chart15.xml" ContentType="application/vnd.openxmlformats-officedocument.drawingml.chart+xml"/>
  <Override PartName="/ppt/charts/chart33.xml" ContentType="application/vnd.openxmlformats-officedocument.drawingml.char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56" r:id="rId2"/>
    <p:sldId id="262" r:id="rId3"/>
    <p:sldId id="263" r:id="rId4"/>
    <p:sldId id="264" r:id="rId5"/>
    <p:sldId id="258" r:id="rId6"/>
    <p:sldId id="259" r:id="rId7"/>
    <p:sldId id="260" r:id="rId8"/>
    <p:sldId id="261" r:id="rId9"/>
    <p:sldId id="265" r:id="rId10"/>
    <p:sldId id="266" r:id="rId11"/>
    <p:sldId id="267" r:id="rId12"/>
    <p:sldId id="275" r:id="rId13"/>
    <p:sldId id="268" r:id="rId14"/>
    <p:sldId id="269" r:id="rId15"/>
    <p:sldId id="270" r:id="rId16"/>
    <p:sldId id="271" r:id="rId17"/>
    <p:sldId id="272" r:id="rId18"/>
    <p:sldId id="273" r:id="rId19"/>
    <p:sldId id="274" r:id="rId20"/>
    <p:sldId id="276" r:id="rId21"/>
    <p:sldId id="277" r:id="rId22"/>
    <p:sldId id="278" r:id="rId23"/>
    <p:sldId id="279" r:id="rId24"/>
    <p:sldId id="280" r:id="rId25"/>
    <p:sldId id="281" r:id="rId26"/>
    <p:sldId id="282"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Lst>
  <p:sldSz cx="9144000" cy="6858000" type="screen4x3"/>
  <p:notesSz cx="6735763" cy="9866313"/>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0021"/>
    <a:srgbClr val="660066"/>
    <a:srgbClr val="993366"/>
    <a:srgbClr val="CC0066"/>
    <a:srgbClr val="CC3300"/>
    <a:srgbClr val="FF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Office_Excel1.xlsx"/></Relationships>
</file>

<file path=ppt/charts/_rels/chart10.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package" Target="../embeddings/_____Microsoft_Office_Excel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_____Microsoft_Office_Excel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_____Microsoft_Office_Excel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_____Microsoft_Office_Excel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_____Microsoft_Office_Excel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_____Microsoft_Office_Excel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_____Microsoft_Office_Excel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_____Microsoft_Office_Excel17.xlsx"/></Relationships>
</file>

<file path=ppt/charts/_rels/chart18.xml.rels><?xml version="1.0" encoding="UTF-8" standalone="yes"?>
<Relationships xmlns="http://schemas.openxmlformats.org/package/2006/relationships"><Relationship Id="rId1" Type="http://schemas.openxmlformats.org/officeDocument/2006/relationships/package" Target="../embeddings/_____Microsoft_Office_Excel18.xlsx"/></Relationships>
</file>

<file path=ppt/charts/_rels/chart19.xml.rels><?xml version="1.0" encoding="UTF-8" standalone="yes"?>
<Relationships xmlns="http://schemas.openxmlformats.org/package/2006/relationships"><Relationship Id="rId1" Type="http://schemas.openxmlformats.org/officeDocument/2006/relationships/package" Target="../embeddings/_____Microsoft_Office_Excel19.xlsx"/></Relationships>
</file>

<file path=ppt/charts/_rels/chart2.xml.rels><?xml version="1.0" encoding="UTF-8" standalone="yes"?>
<Relationships xmlns="http://schemas.openxmlformats.org/package/2006/relationships"><Relationship Id="rId1" Type="http://schemas.openxmlformats.org/officeDocument/2006/relationships/package" Target="../embeddings/_____Microsoft_Office_Excel2.xlsx"/></Relationships>
</file>

<file path=ppt/charts/_rels/chart20.xml.rels><?xml version="1.0" encoding="UTF-8" standalone="yes"?>
<Relationships xmlns="http://schemas.openxmlformats.org/package/2006/relationships"><Relationship Id="rId1" Type="http://schemas.openxmlformats.org/officeDocument/2006/relationships/package" Target="../embeddings/_____Microsoft_Office_Excel20.xlsx"/></Relationships>
</file>

<file path=ppt/charts/_rels/chart21.xml.rels><?xml version="1.0" encoding="UTF-8" standalone="yes"?>
<Relationships xmlns="http://schemas.openxmlformats.org/package/2006/relationships"><Relationship Id="rId1" Type="http://schemas.openxmlformats.org/officeDocument/2006/relationships/package" Target="../embeddings/_____Microsoft_Office_Excel21.xlsx"/></Relationships>
</file>

<file path=ppt/charts/_rels/chart22.xml.rels><?xml version="1.0" encoding="UTF-8" standalone="yes"?>
<Relationships xmlns="http://schemas.openxmlformats.org/package/2006/relationships"><Relationship Id="rId1" Type="http://schemas.openxmlformats.org/officeDocument/2006/relationships/package" Target="../embeddings/_____Microsoft_Office_Excel22.xlsx"/></Relationships>
</file>

<file path=ppt/charts/_rels/chart23.xml.rels><?xml version="1.0" encoding="UTF-8" standalone="yes"?>
<Relationships xmlns="http://schemas.openxmlformats.org/package/2006/relationships"><Relationship Id="rId1" Type="http://schemas.openxmlformats.org/officeDocument/2006/relationships/package" Target="../embeddings/_____Microsoft_Office_Excel23.xlsx"/></Relationships>
</file>

<file path=ppt/charts/_rels/chart24.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package" Target="../embeddings/_____Microsoft_Office_Excel24.xlsx"/></Relationships>
</file>

<file path=ppt/charts/_rels/chart25.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package" Target="../embeddings/_____Microsoft_Office_Excel25.xlsx"/></Relationships>
</file>

<file path=ppt/charts/_rels/chart26.xml.rels><?xml version="1.0" encoding="UTF-8" standalone="yes"?>
<Relationships xmlns="http://schemas.openxmlformats.org/package/2006/relationships"><Relationship Id="rId2" Type="http://schemas.openxmlformats.org/officeDocument/2006/relationships/chartUserShapes" Target="../drawings/drawing7.xml"/><Relationship Id="rId1" Type="http://schemas.openxmlformats.org/officeDocument/2006/relationships/package" Target="../embeddings/_____Microsoft_Office_Excel26.xlsx"/></Relationships>
</file>

<file path=ppt/charts/_rels/chart27.xml.rels><?xml version="1.0" encoding="UTF-8" standalone="yes"?>
<Relationships xmlns="http://schemas.openxmlformats.org/package/2006/relationships"><Relationship Id="rId1" Type="http://schemas.openxmlformats.org/officeDocument/2006/relationships/package" Target="../embeddings/_____Microsoft_Office_Excel27.xlsx"/></Relationships>
</file>

<file path=ppt/charts/_rels/chart28.xml.rels><?xml version="1.0" encoding="UTF-8" standalone="yes"?>
<Relationships xmlns="http://schemas.openxmlformats.org/package/2006/relationships"><Relationship Id="rId2" Type="http://schemas.openxmlformats.org/officeDocument/2006/relationships/chartUserShapes" Target="../drawings/drawing8.xml"/><Relationship Id="rId1" Type="http://schemas.openxmlformats.org/officeDocument/2006/relationships/package" Target="../embeddings/_____Microsoft_Office_Excel28.xlsx"/></Relationships>
</file>

<file path=ppt/charts/_rels/chart29.xml.rels><?xml version="1.0" encoding="UTF-8" standalone="yes"?>
<Relationships xmlns="http://schemas.openxmlformats.org/package/2006/relationships"><Relationship Id="rId2" Type="http://schemas.openxmlformats.org/officeDocument/2006/relationships/chartUserShapes" Target="../drawings/drawing9.xml"/><Relationship Id="rId1" Type="http://schemas.openxmlformats.org/officeDocument/2006/relationships/package" Target="../embeddings/_____Microsoft_Office_Excel29.xlsx"/></Relationships>
</file>

<file path=ppt/charts/_rels/chart3.xml.rels><?xml version="1.0" encoding="UTF-8" standalone="yes"?>
<Relationships xmlns="http://schemas.openxmlformats.org/package/2006/relationships"><Relationship Id="rId1" Type="http://schemas.openxmlformats.org/officeDocument/2006/relationships/package" Target="../embeddings/_____Microsoft_Office_Excel3.xlsx"/></Relationships>
</file>

<file path=ppt/charts/_rels/chart30.xml.rels><?xml version="1.0" encoding="UTF-8" standalone="yes"?>
<Relationships xmlns="http://schemas.openxmlformats.org/package/2006/relationships"><Relationship Id="rId2" Type="http://schemas.openxmlformats.org/officeDocument/2006/relationships/chartUserShapes" Target="../drawings/drawing10.xml"/><Relationship Id="rId1" Type="http://schemas.openxmlformats.org/officeDocument/2006/relationships/package" Target="../embeddings/_____Microsoft_Office_Excel30.xlsx"/></Relationships>
</file>

<file path=ppt/charts/_rels/chart31.xml.rels><?xml version="1.0" encoding="UTF-8" standalone="yes"?>
<Relationships xmlns="http://schemas.openxmlformats.org/package/2006/relationships"><Relationship Id="rId1" Type="http://schemas.openxmlformats.org/officeDocument/2006/relationships/package" Target="../embeddings/_____Microsoft_Office_Excel31.xlsx"/></Relationships>
</file>

<file path=ppt/charts/_rels/chart32.xml.rels><?xml version="1.0" encoding="UTF-8" standalone="yes"?>
<Relationships xmlns="http://schemas.openxmlformats.org/package/2006/relationships"><Relationship Id="rId1" Type="http://schemas.openxmlformats.org/officeDocument/2006/relationships/package" Target="../embeddings/_____Microsoft_Office_Excel32.xlsx"/></Relationships>
</file>

<file path=ppt/charts/_rels/chart33.xml.rels><?xml version="1.0" encoding="UTF-8" standalone="yes"?>
<Relationships xmlns="http://schemas.openxmlformats.org/package/2006/relationships"><Relationship Id="rId1" Type="http://schemas.openxmlformats.org/officeDocument/2006/relationships/package" Target="../embeddings/_____Microsoft_Office_Excel33.xlsx"/></Relationships>
</file>

<file path=ppt/charts/_rels/chart34.xml.rels><?xml version="1.0" encoding="UTF-8" standalone="yes"?>
<Relationships xmlns="http://schemas.openxmlformats.org/package/2006/relationships"><Relationship Id="rId1" Type="http://schemas.openxmlformats.org/officeDocument/2006/relationships/package" Target="../embeddings/_____Microsoft_Office_Excel34.xlsx"/></Relationships>
</file>

<file path=ppt/charts/_rels/chart4.xml.rels><?xml version="1.0" encoding="UTF-8" standalone="yes"?>
<Relationships xmlns="http://schemas.openxmlformats.org/package/2006/relationships"><Relationship Id="rId1" Type="http://schemas.openxmlformats.org/officeDocument/2006/relationships/package" Target="../embeddings/_____Microsoft_Office_Excel4.xlsx"/></Relationships>
</file>

<file path=ppt/charts/_rels/chart5.xml.rels><?xml version="1.0" encoding="UTF-8" standalone="yes"?>
<Relationships xmlns="http://schemas.openxmlformats.org/package/2006/relationships"><Relationship Id="rId1" Type="http://schemas.openxmlformats.org/officeDocument/2006/relationships/package" Target="../embeddings/_____Microsoft_Office_Excel5.xlsx"/></Relationships>
</file>

<file path=ppt/charts/_rels/chart6.xml.rels><?xml version="1.0" encoding="UTF-8" standalone="yes"?>
<Relationships xmlns="http://schemas.openxmlformats.org/package/2006/relationships"><Relationship Id="rId1" Type="http://schemas.openxmlformats.org/officeDocument/2006/relationships/package" Target="../embeddings/_____Microsoft_Office_Excel6.xlsx"/></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_____Microsoft_Office_Excel7.xlsx"/></Relationships>
</file>

<file path=ppt/charts/_rels/chart8.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_____Microsoft_Office_Excel8.xlsx"/></Relationships>
</file>

<file path=ppt/charts/_rels/chart9.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_____Microsoft_Office_Excel9.xlsx"/></Relationships>
</file>

<file path=ppt/charts/chart1.xml><?xml version="1.0" encoding="utf-8"?>
<c:chartSpace xmlns:c="http://schemas.openxmlformats.org/drawingml/2006/chart" xmlns:a="http://schemas.openxmlformats.org/drawingml/2006/main" xmlns:r="http://schemas.openxmlformats.org/officeDocument/2006/relationships">
  <c:lang val="ru-RU"/>
  <c:chart>
    <c:title>
      <c:layout>
        <c:manualLayout>
          <c:xMode val="edge"/>
          <c:yMode val="edge"/>
          <c:x val="0.41752471472780378"/>
          <c:y val="0"/>
        </c:manualLayout>
      </c:layout>
      <c:txPr>
        <a:bodyPr/>
        <a:lstStyle/>
        <a:p>
          <a:pPr>
            <a:defRPr sz="2800" u="sng"/>
          </a:pPr>
          <a:endParaRPr lang="ru-RU"/>
        </a:p>
      </c:txPr>
    </c:title>
    <c:plotArea>
      <c:layout/>
      <c:pieChart>
        <c:varyColors val="1"/>
        <c:ser>
          <c:idx val="0"/>
          <c:order val="0"/>
          <c:tx>
            <c:strRef>
              <c:f>Лист1!$B$1</c:f>
              <c:strCache>
                <c:ptCount val="1"/>
                <c:pt idx="0">
                  <c:v>2024 год</c:v>
                </c:pt>
              </c:strCache>
            </c:strRef>
          </c:tx>
          <c:dPt>
            <c:idx val="2"/>
            <c:spPr>
              <a:solidFill>
                <a:schemeClr val="bg2">
                  <a:lumMod val="25000"/>
                </a:schemeClr>
              </a:solidFill>
            </c:spPr>
          </c:dPt>
          <c:dLbls>
            <c:dLbl>
              <c:idx val="0"/>
              <c:layout>
                <c:manualLayout>
                  <c:x val="-0.20475841003421283"/>
                  <c:y val="4.8831332287280108E-2"/>
                </c:manualLayout>
              </c:layout>
              <c:tx>
                <c:rich>
                  <a:bodyPr/>
                  <a:lstStyle/>
                  <a:p>
                    <a:r>
                      <a:rPr lang="en-US" sz="2400" dirty="0" smtClean="0"/>
                      <a:t>2</a:t>
                    </a:r>
                    <a:r>
                      <a:rPr lang="en-US" dirty="0" smtClean="0"/>
                      <a:t>60686</a:t>
                    </a:r>
                    <a:r>
                      <a:rPr lang="ru-RU" dirty="0" smtClean="0"/>
                      <a:t>.</a:t>
                    </a:r>
                    <a:r>
                      <a:rPr lang="en-US" dirty="0" smtClean="0"/>
                      <a:t>6</a:t>
                    </a:r>
                    <a:endParaRPr lang="ru-RU" dirty="0" smtClean="0"/>
                  </a:p>
                  <a:p>
                    <a:endParaRPr lang="en-US" dirty="0"/>
                  </a:p>
                </c:rich>
              </c:tx>
              <c:showVal val="1"/>
            </c:dLbl>
            <c:dLbl>
              <c:idx val="1"/>
              <c:layout>
                <c:manualLayout>
                  <c:x val="0.2014075833929185"/>
                  <c:y val="-3.9354455288833981E-2"/>
                </c:manualLayout>
              </c:layout>
              <c:tx>
                <c:rich>
                  <a:bodyPr/>
                  <a:lstStyle/>
                  <a:p>
                    <a:r>
                      <a:rPr lang="en-US" dirty="0" smtClean="0"/>
                      <a:t>279597</a:t>
                    </a:r>
                    <a:r>
                      <a:rPr lang="ru-RU" dirty="0" smtClean="0"/>
                      <a:t>.</a:t>
                    </a:r>
                    <a:r>
                      <a:rPr lang="en-US" dirty="0" smtClean="0"/>
                      <a:t>9</a:t>
                    </a:r>
                    <a:endParaRPr lang="en-US" dirty="0"/>
                  </a:p>
                </c:rich>
              </c:tx>
              <c:showVal val="1"/>
            </c:dLbl>
            <c:dLbl>
              <c:idx val="2"/>
              <c:layout>
                <c:manualLayout>
                  <c:x val="-0.10226273528962124"/>
                  <c:y val="2.5020051044556686E-2"/>
                </c:manualLayout>
              </c:layout>
              <c:tx>
                <c:rich>
                  <a:bodyPr/>
                  <a:lstStyle/>
                  <a:p>
                    <a:r>
                      <a:rPr lang="en-US" dirty="0" smtClean="0"/>
                      <a:t>18911</a:t>
                    </a:r>
                    <a:r>
                      <a:rPr lang="ru-RU" dirty="0" smtClean="0"/>
                      <a:t>.</a:t>
                    </a:r>
                    <a:r>
                      <a:rPr lang="en-US" dirty="0" smtClean="0"/>
                      <a:t>2</a:t>
                    </a:r>
                    <a:endParaRPr lang="en-US" dirty="0"/>
                  </a:p>
                </c:rich>
              </c:tx>
              <c:showVal val="1"/>
            </c:dLbl>
            <c:txPr>
              <a:bodyPr/>
              <a:lstStyle/>
              <a:p>
                <a:pPr>
                  <a:defRPr sz="2400" b="1"/>
                </a:pPr>
                <a:endParaRPr lang="ru-RU"/>
              </a:p>
            </c:txPr>
            <c:showVal val="1"/>
            <c:showLeaderLines val="1"/>
          </c:dLbls>
          <c:cat>
            <c:strRef>
              <c:f>Лист1!$A$2:$A$4</c:f>
              <c:strCache>
                <c:ptCount val="3"/>
                <c:pt idx="0">
                  <c:v>ДОХОДЫ</c:v>
                </c:pt>
                <c:pt idx="1">
                  <c:v>РАСХОДЫ</c:v>
                </c:pt>
                <c:pt idx="2">
                  <c:v>ДЕФИЦИТ БЮДЖЕТА</c:v>
                </c:pt>
              </c:strCache>
            </c:strRef>
          </c:cat>
          <c:val>
            <c:numRef>
              <c:f>Лист1!$B$2:$B$4</c:f>
              <c:numCache>
                <c:formatCode>General</c:formatCode>
                <c:ptCount val="3"/>
                <c:pt idx="0">
                  <c:v>260686.6</c:v>
                </c:pt>
                <c:pt idx="1">
                  <c:v>279597.90000000002</c:v>
                </c:pt>
                <c:pt idx="2">
                  <c:v>18911.2</c:v>
                </c:pt>
              </c:numCache>
            </c:numRef>
          </c:val>
        </c:ser>
        <c:firstSliceAng val="0"/>
      </c:pieChart>
    </c:plotArea>
    <c:legend>
      <c:legendPos val="r"/>
      <c:layout>
        <c:manualLayout>
          <c:xMode val="edge"/>
          <c:yMode val="edge"/>
          <c:x val="0.63247673335441412"/>
          <c:y val="8.1377754069943492E-2"/>
          <c:w val="0.26424196914628534"/>
          <c:h val="0.43714172157965103"/>
        </c:manualLayout>
      </c:layout>
      <c:txPr>
        <a:bodyPr/>
        <a:lstStyle/>
        <a:p>
          <a:pPr>
            <a:defRPr sz="1400" b="1"/>
          </a:pPr>
          <a:endParaRPr lang="ru-RU"/>
        </a:p>
      </c:txPr>
    </c:legend>
    <c:plotVisOnly val="1"/>
  </c:chart>
  <c:txPr>
    <a:bodyPr/>
    <a:lstStyle/>
    <a:p>
      <a:pPr>
        <a:defRPr sz="1800"/>
      </a:pPr>
      <a:endParaRPr lang="ru-RU"/>
    </a:p>
  </c:tx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lang val="ru-RU"/>
  <c:chart>
    <c:title>
      <c:tx>
        <c:rich>
          <a:bodyPr/>
          <a:lstStyle/>
          <a:p>
            <a:pPr>
              <a:defRPr sz="2800" u="sng"/>
            </a:pPr>
            <a:r>
              <a:rPr lang="ru-RU" sz="2800" u="sng" dirty="0" smtClean="0"/>
              <a:t>2026 год – </a:t>
            </a:r>
            <a:r>
              <a:rPr lang="ru-RU" sz="2800" u="sng" dirty="0" smtClean="0">
                <a:solidFill>
                  <a:schemeClr val="accent1">
                    <a:lumMod val="75000"/>
                  </a:schemeClr>
                </a:solidFill>
              </a:rPr>
              <a:t>177198.2</a:t>
            </a:r>
            <a:r>
              <a:rPr lang="ru-RU" sz="2800" u="sng" baseline="0" dirty="0" smtClean="0"/>
              <a:t> </a:t>
            </a:r>
            <a:r>
              <a:rPr lang="ru-RU" sz="2800" u="sng" baseline="0" dirty="0" smtClean="0"/>
              <a:t>тыс. руб.</a:t>
            </a:r>
            <a:endParaRPr lang="ru-RU" sz="2800" u="sng" dirty="0"/>
          </a:p>
        </c:rich>
      </c:tx>
      <c:layout/>
    </c:title>
    <c:plotArea>
      <c:layout/>
      <c:pieChart>
        <c:varyColors val="1"/>
        <c:ser>
          <c:idx val="0"/>
          <c:order val="0"/>
          <c:tx>
            <c:strRef>
              <c:f>Лист1!$B$1</c:f>
              <c:strCache>
                <c:ptCount val="1"/>
                <c:pt idx="0">
                  <c:v>2024 год</c:v>
                </c:pt>
              </c:strCache>
            </c:strRef>
          </c:tx>
          <c:dPt>
            <c:idx val="0"/>
            <c:spPr>
              <a:solidFill>
                <a:schemeClr val="tx2">
                  <a:lumMod val="75000"/>
                </a:schemeClr>
              </a:solidFill>
            </c:spPr>
          </c:dPt>
          <c:dPt>
            <c:idx val="2"/>
            <c:spPr>
              <a:solidFill>
                <a:srgbClr val="FFFF00"/>
              </a:solidFill>
            </c:spPr>
          </c:dPt>
          <c:dLbls>
            <c:dLbl>
              <c:idx val="0"/>
              <c:layout>
                <c:manualLayout>
                  <c:x val="8.3511901455393847E-2"/>
                  <c:y val="2.5669632803562391E-2"/>
                </c:manualLayout>
              </c:layout>
              <c:tx>
                <c:rich>
                  <a:bodyPr/>
                  <a:lstStyle/>
                  <a:p>
                    <a:r>
                      <a:rPr lang="en-US" dirty="0" smtClean="0"/>
                      <a:t>8356</a:t>
                    </a:r>
                    <a:r>
                      <a:rPr lang="ru-RU" dirty="0" smtClean="0"/>
                      <a:t>.</a:t>
                    </a:r>
                    <a:r>
                      <a:rPr lang="en-US" dirty="0" smtClean="0"/>
                      <a:t>2</a:t>
                    </a:r>
                    <a:endParaRPr lang="en-US" dirty="0"/>
                  </a:p>
                </c:rich>
              </c:tx>
              <c:showVal val="1"/>
            </c:dLbl>
            <c:dLbl>
              <c:idx val="1"/>
              <c:layout>
                <c:manualLayout>
                  <c:x val="-0.14782541523164092"/>
                  <c:y val="-9.5436843353741585E-2"/>
                </c:manualLayout>
              </c:layout>
              <c:showVal val="1"/>
            </c:dLbl>
            <c:dLbl>
              <c:idx val="2"/>
              <c:layout>
                <c:manualLayout>
                  <c:x val="1.2438722086434838E-2"/>
                  <c:y val="4.1551314118251116E-2"/>
                </c:manualLayout>
              </c:layout>
              <c:showVal val="1"/>
            </c:dLbl>
            <c:txPr>
              <a:bodyPr/>
              <a:lstStyle/>
              <a:p>
                <a:pPr>
                  <a:defRPr sz="2000" b="1"/>
                </a:pPr>
                <a:endParaRPr lang="ru-RU"/>
              </a:p>
            </c:txPr>
            <c:showVal val="1"/>
            <c:showLeaderLines val="1"/>
          </c:dLbls>
          <c:cat>
            <c:strRef>
              <c:f>Лист1!$A$2:$A$7</c:f>
              <c:strCache>
                <c:ptCount val="6"/>
                <c:pt idx="0">
                  <c:v>АКЦИЗЫ</c:v>
                </c:pt>
                <c:pt idx="1">
                  <c:v>НАЛОГ НА ДОХОДЫ ФИЗИЧЕСКИХ ЛИЦ</c:v>
                </c:pt>
                <c:pt idx="2">
                  <c:v>НАЛОГ НА СОВОКУПНЫЙ ДОХОД (ЕСН)</c:v>
                </c:pt>
                <c:pt idx="3">
                  <c:v>НАЛОГ НА ИМУЩЕСТВО ФИЗИЧЕСКИХ ЛИЦ</c:v>
                </c:pt>
                <c:pt idx="4">
                  <c:v>ТРАНСПОРТНЫЙ НАЛОГ С ФИЗИЧЕСКИХ ЛИЦ</c:v>
                </c:pt>
                <c:pt idx="5">
                  <c:v>ЗЕМЕЛЬНЫЙ НАЛОГ</c:v>
                </c:pt>
              </c:strCache>
            </c:strRef>
          </c:cat>
          <c:val>
            <c:numRef>
              <c:f>Лист1!$B$2:$B$7</c:f>
              <c:numCache>
                <c:formatCode>General</c:formatCode>
                <c:ptCount val="6"/>
                <c:pt idx="0">
                  <c:v>8356.2000000000007</c:v>
                </c:pt>
                <c:pt idx="1">
                  <c:v>98675</c:v>
                </c:pt>
                <c:pt idx="2">
                  <c:v>382</c:v>
                </c:pt>
                <c:pt idx="3">
                  <c:v>12044</c:v>
                </c:pt>
                <c:pt idx="4">
                  <c:v>22231</c:v>
                </c:pt>
                <c:pt idx="5">
                  <c:v>35510</c:v>
                </c:pt>
              </c:numCache>
            </c:numRef>
          </c:val>
        </c:ser>
        <c:firstSliceAng val="0"/>
      </c:pieChart>
    </c:plotArea>
    <c:legend>
      <c:legendPos val="r"/>
      <c:layout>
        <c:manualLayout>
          <c:xMode val="edge"/>
          <c:yMode val="edge"/>
          <c:x val="0.59931327074769358"/>
          <c:y val="0.15980037503340488"/>
          <c:w val="0.38182146428174729"/>
          <c:h val="0.81329064037929788"/>
        </c:manualLayout>
      </c:layout>
      <c:txPr>
        <a:bodyPr/>
        <a:lstStyle/>
        <a:p>
          <a:pPr>
            <a:defRPr sz="1400" b="1"/>
          </a:pPr>
          <a:endParaRPr lang="ru-RU"/>
        </a:p>
      </c:txPr>
    </c:legend>
    <c:plotVisOnly val="1"/>
  </c:chart>
  <c:txPr>
    <a:bodyPr/>
    <a:lstStyle/>
    <a:p>
      <a:pPr>
        <a:defRPr sz="1800"/>
      </a:pPr>
      <a:endParaRPr lang="ru-RU"/>
    </a:p>
  </c:txPr>
  <c:externalData r:id="rId1"/>
  <c:userShapes r:id="rId2"/>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ru-RU"/>
  <c:chart>
    <c:title>
      <c:tx>
        <c:rich>
          <a:bodyPr/>
          <a:lstStyle/>
          <a:p>
            <a:pPr>
              <a:defRPr sz="2800" u="sng"/>
            </a:pPr>
            <a:r>
              <a:rPr lang="ru-RU" sz="2800" u="sng" dirty="0" smtClean="0"/>
              <a:t>2024 год – </a:t>
            </a:r>
            <a:r>
              <a:rPr lang="ru-RU" sz="2800" u="sng" dirty="0" smtClean="0">
                <a:solidFill>
                  <a:schemeClr val="accent1">
                    <a:lumMod val="75000"/>
                  </a:schemeClr>
                </a:solidFill>
              </a:rPr>
              <a:t>30555</a:t>
            </a:r>
            <a:r>
              <a:rPr lang="ru-RU" sz="2800" u="sng" baseline="0" dirty="0" smtClean="0"/>
              <a:t> тыс. руб.</a:t>
            </a:r>
            <a:endParaRPr lang="ru-RU" sz="2800" u="sng" dirty="0"/>
          </a:p>
        </c:rich>
      </c:tx>
      <c:layout/>
    </c:title>
    <c:plotArea>
      <c:layout/>
      <c:pieChart>
        <c:varyColors val="1"/>
        <c:ser>
          <c:idx val="0"/>
          <c:order val="0"/>
          <c:tx>
            <c:strRef>
              <c:f>Лист1!$B$1</c:f>
              <c:strCache>
                <c:ptCount val="1"/>
                <c:pt idx="0">
                  <c:v>2024 год</c:v>
                </c:pt>
              </c:strCache>
            </c:strRef>
          </c:tx>
          <c:dPt>
            <c:idx val="0"/>
            <c:spPr>
              <a:solidFill>
                <a:schemeClr val="accent6">
                  <a:lumMod val="75000"/>
                </a:schemeClr>
              </a:solidFill>
            </c:spPr>
          </c:dPt>
          <c:dPt>
            <c:idx val="2"/>
            <c:spPr>
              <a:solidFill>
                <a:srgbClr val="FFFF00"/>
              </a:solidFill>
            </c:spPr>
          </c:dPt>
          <c:dLbls>
            <c:dLbl>
              <c:idx val="0"/>
              <c:layout>
                <c:manualLayout>
                  <c:x val="-0.1751648543680332"/>
                  <c:y val="6.5744384257605024E-2"/>
                </c:manualLayout>
              </c:layout>
              <c:showVal val="1"/>
            </c:dLbl>
            <c:dLbl>
              <c:idx val="1"/>
              <c:layout>
                <c:manualLayout>
                  <c:x val="0.1726228914379884"/>
                  <c:y val="-0.10499959463963464"/>
                </c:manualLayout>
              </c:layout>
              <c:showVal val="1"/>
            </c:dLbl>
            <c:dLbl>
              <c:idx val="2"/>
              <c:layout>
                <c:manualLayout>
                  <c:x val="-7.5514873347405864E-2"/>
                  <c:y val="2.797418154739564E-2"/>
                </c:manualLayout>
              </c:layout>
              <c:showVal val="1"/>
            </c:dLbl>
            <c:txPr>
              <a:bodyPr/>
              <a:lstStyle/>
              <a:p>
                <a:pPr>
                  <a:defRPr sz="2000" b="1"/>
                </a:pPr>
                <a:endParaRPr lang="ru-RU"/>
              </a:p>
            </c:txPr>
            <c:showVal val="1"/>
            <c:showLeaderLines val="1"/>
          </c:dLbls>
          <c:cat>
            <c:strRef>
              <c:f>Лист1!$A$2:$A$4</c:f>
              <c:strCache>
                <c:ptCount val="3"/>
                <c:pt idx="0">
                  <c:v>ДОХОДЫ ОТ ИСПОЛЬЗОВАНИЯ ИМУЩЕСТВА, НАХОДЯЩЕГОСЯ В ГОСУДАРСТВЕННОЙ И МУНИЦИПАЛЬНОЙ СОБСТВЕННОСТИ</c:v>
                </c:pt>
                <c:pt idx="1">
                  <c:v>ДОХОДЫ ОТ ПРОДАЖИ МАТЕРИАЛЬНЫХ И НЕМАТЕРИАЛЬНЫХ АКТИВОВ</c:v>
                </c:pt>
                <c:pt idx="2">
                  <c:v>АДМИНИСТРАТИВНЫЕ ПЛАТЕЖИ И СБОРЫ</c:v>
                </c:pt>
              </c:strCache>
            </c:strRef>
          </c:cat>
          <c:val>
            <c:numRef>
              <c:f>Лист1!$B$2:$B$4</c:f>
              <c:numCache>
                <c:formatCode>General</c:formatCode>
                <c:ptCount val="3"/>
                <c:pt idx="0">
                  <c:v>12140</c:v>
                </c:pt>
                <c:pt idx="1">
                  <c:v>18400</c:v>
                </c:pt>
                <c:pt idx="2">
                  <c:v>15</c:v>
                </c:pt>
              </c:numCache>
            </c:numRef>
          </c:val>
        </c:ser>
        <c:firstSliceAng val="0"/>
      </c:pieChart>
    </c:plotArea>
    <c:legend>
      <c:legendPos val="r"/>
      <c:layout>
        <c:manualLayout>
          <c:xMode val="edge"/>
          <c:yMode val="edge"/>
          <c:x val="0.59931327074769347"/>
          <c:y val="0.15980037503340491"/>
          <c:w val="0.38182146428174746"/>
          <c:h val="0.81329064037929799"/>
        </c:manualLayout>
      </c:layout>
      <c:txPr>
        <a:bodyPr/>
        <a:lstStyle/>
        <a:p>
          <a:pPr>
            <a:defRPr sz="1400" b="1"/>
          </a:pPr>
          <a:endParaRPr lang="ru-RU"/>
        </a:p>
      </c:txPr>
    </c:legend>
    <c:plotVisOnly val="1"/>
  </c:chart>
  <c:txPr>
    <a:bodyPr/>
    <a:lstStyle/>
    <a:p>
      <a:pPr>
        <a:defRPr sz="1800"/>
      </a:pPr>
      <a:endParaRPr lang="ru-RU"/>
    </a:p>
  </c:txPr>
  <c:externalData r:id="rId1"/>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ru-RU"/>
  <c:chart>
    <c:title>
      <c:tx>
        <c:rich>
          <a:bodyPr/>
          <a:lstStyle/>
          <a:p>
            <a:pPr>
              <a:defRPr sz="2800" u="sng"/>
            </a:pPr>
            <a:r>
              <a:rPr lang="ru-RU" sz="2800" u="sng" dirty="0" smtClean="0"/>
              <a:t>2025 и 2026 годы – по </a:t>
            </a:r>
            <a:r>
              <a:rPr lang="ru-RU" sz="2800" u="sng" dirty="0" smtClean="0">
                <a:solidFill>
                  <a:schemeClr val="accent1">
                    <a:lumMod val="75000"/>
                  </a:schemeClr>
                </a:solidFill>
              </a:rPr>
              <a:t>14175</a:t>
            </a:r>
            <a:r>
              <a:rPr lang="ru-RU" sz="2800" u="sng" baseline="0" dirty="0" smtClean="0"/>
              <a:t> тыс. руб.</a:t>
            </a:r>
            <a:endParaRPr lang="ru-RU" sz="2800" u="sng" dirty="0"/>
          </a:p>
        </c:rich>
      </c:tx>
      <c:layout/>
    </c:title>
    <c:plotArea>
      <c:layout/>
      <c:pieChart>
        <c:varyColors val="1"/>
        <c:ser>
          <c:idx val="0"/>
          <c:order val="0"/>
          <c:tx>
            <c:strRef>
              <c:f>Лист1!$B$1</c:f>
              <c:strCache>
                <c:ptCount val="1"/>
                <c:pt idx="0">
                  <c:v>2024 год</c:v>
                </c:pt>
              </c:strCache>
            </c:strRef>
          </c:tx>
          <c:dPt>
            <c:idx val="0"/>
            <c:spPr>
              <a:solidFill>
                <a:schemeClr val="accent6">
                  <a:lumMod val="75000"/>
                </a:schemeClr>
              </a:solidFill>
            </c:spPr>
          </c:dPt>
          <c:dPt>
            <c:idx val="2"/>
            <c:spPr>
              <a:solidFill>
                <a:srgbClr val="FFFF00"/>
              </a:solidFill>
            </c:spPr>
          </c:dPt>
          <c:dLbls>
            <c:dLbl>
              <c:idx val="0"/>
              <c:layout>
                <c:manualLayout>
                  <c:x val="-0.11073775367551759"/>
                  <c:y val="-0.23183666529544766"/>
                </c:manualLayout>
              </c:layout>
              <c:showVal val="1"/>
            </c:dLbl>
            <c:dLbl>
              <c:idx val="1"/>
              <c:layout>
                <c:manualLayout>
                  <c:x val="6.3396775358293578E-2"/>
                  <c:y val="0.15302034758900679"/>
                </c:manualLayout>
              </c:layout>
              <c:showVal val="1"/>
            </c:dLbl>
            <c:dLbl>
              <c:idx val="2"/>
              <c:layout>
                <c:manualLayout>
                  <c:x val="6.9034227678406154E-2"/>
                  <c:y val="1.5149968321838113E-2"/>
                </c:manualLayout>
              </c:layout>
              <c:showVal val="1"/>
            </c:dLbl>
            <c:txPr>
              <a:bodyPr/>
              <a:lstStyle/>
              <a:p>
                <a:pPr>
                  <a:defRPr sz="2000" b="1"/>
                </a:pPr>
                <a:endParaRPr lang="ru-RU"/>
              </a:p>
            </c:txPr>
            <c:showVal val="1"/>
            <c:showLeaderLines val="1"/>
          </c:dLbls>
          <c:cat>
            <c:strRef>
              <c:f>Лист1!$A$2:$A$4</c:f>
              <c:strCache>
                <c:ptCount val="3"/>
                <c:pt idx="0">
                  <c:v>ДОХОДЫ ОТ ИСПОЛЬЗОВАНИЯ ИМУЩЕСТВА, НАХОДЯЩЕГОСЯ В ГОСУДАРСТВЕННОЙ И МУНИЦИПАЛЬНОЙ СОБСТВЕННОСТИ</c:v>
                </c:pt>
                <c:pt idx="1">
                  <c:v>ДОХОДЫ ОТ ПРОДАЖИ МАТЕРИАЛЬНЫХ И НЕМАТЕРИАЛЬНЫХ АКТИВОВ</c:v>
                </c:pt>
                <c:pt idx="2">
                  <c:v>АДМИНИСТРАТИВНЫЕ ПЛАТЕЖИ И СБОРЫ</c:v>
                </c:pt>
              </c:strCache>
            </c:strRef>
          </c:cat>
          <c:val>
            <c:numRef>
              <c:f>Лист1!$B$2:$B$4</c:f>
              <c:numCache>
                <c:formatCode>General</c:formatCode>
                <c:ptCount val="3"/>
                <c:pt idx="0">
                  <c:v>12160</c:v>
                </c:pt>
                <c:pt idx="1">
                  <c:v>2000</c:v>
                </c:pt>
                <c:pt idx="2">
                  <c:v>15</c:v>
                </c:pt>
              </c:numCache>
            </c:numRef>
          </c:val>
        </c:ser>
        <c:firstSliceAng val="0"/>
      </c:pieChart>
    </c:plotArea>
    <c:legend>
      <c:legendPos val="r"/>
      <c:layout>
        <c:manualLayout>
          <c:xMode val="edge"/>
          <c:yMode val="edge"/>
          <c:x val="0.59931327074769336"/>
          <c:y val="0.15980037503340491"/>
          <c:w val="0.38182146428174757"/>
          <c:h val="0.8132906403792981"/>
        </c:manualLayout>
      </c:layout>
      <c:txPr>
        <a:bodyPr/>
        <a:lstStyle/>
        <a:p>
          <a:pPr>
            <a:defRPr sz="1400" b="1"/>
          </a:pPr>
          <a:endParaRPr lang="ru-RU"/>
        </a:p>
      </c:txPr>
    </c:legend>
    <c:plotVisOnly val="1"/>
  </c:chart>
  <c:txPr>
    <a:bodyPr/>
    <a:lstStyle/>
    <a:p>
      <a:pPr>
        <a:defRPr sz="1800"/>
      </a:pPr>
      <a:endParaRPr lang="ru-RU"/>
    </a:p>
  </c:txPr>
  <c:externalData r:id="rId1"/>
</c:chartSpace>
</file>

<file path=ppt/charts/chart13.xml><?xml version="1.0" encoding="utf-8"?>
<c:chartSpace xmlns:c="http://schemas.openxmlformats.org/drawingml/2006/chart" xmlns:a="http://schemas.openxmlformats.org/drawingml/2006/main" xmlns:r="http://schemas.openxmlformats.org/officeDocument/2006/relationships">
  <c:date1904 val="1"/>
  <c:lang val="ru-RU"/>
  <c:chart>
    <c:autoTitleDeleted val="1"/>
    <c:plotArea>
      <c:layout/>
      <c:barChart>
        <c:barDir val="col"/>
        <c:grouping val="clustered"/>
        <c:ser>
          <c:idx val="0"/>
          <c:order val="0"/>
          <c:tx>
            <c:strRef>
              <c:f>Лист1!$B$1</c:f>
              <c:strCache>
                <c:ptCount val="1"/>
                <c:pt idx="0">
                  <c:v>ДОХОДЫ</c:v>
                </c:pt>
              </c:strCache>
            </c:strRef>
          </c:tx>
          <c:dLbls>
            <c:dLbl>
              <c:idx val="0"/>
              <c:layout>
                <c:manualLayout>
                  <c:x val="4.6823705920581134E-3"/>
                  <c:y val="1.0461095433196435E-2"/>
                </c:manualLayout>
              </c:layout>
              <c:tx>
                <c:rich>
                  <a:bodyPr/>
                  <a:lstStyle/>
                  <a:p>
                    <a:r>
                      <a:rPr lang="en-US" dirty="0" smtClean="0"/>
                      <a:t>71625</a:t>
                    </a:r>
                    <a:r>
                      <a:rPr lang="ru-RU" dirty="0" smtClean="0"/>
                      <a:t>.</a:t>
                    </a:r>
                    <a:r>
                      <a:rPr lang="en-US" dirty="0" smtClean="0"/>
                      <a:t>1</a:t>
                    </a:r>
                    <a:endParaRPr lang="en-US" dirty="0"/>
                  </a:p>
                </c:rich>
              </c:tx>
              <c:showVal val="1"/>
            </c:dLbl>
            <c:dLbl>
              <c:idx val="1"/>
              <c:layout/>
              <c:tx>
                <c:rich>
                  <a:bodyPr/>
                  <a:lstStyle/>
                  <a:p>
                    <a:r>
                      <a:rPr lang="en-US" smtClean="0"/>
                      <a:t>396261</a:t>
                    </a:r>
                    <a:r>
                      <a:rPr lang="ru-RU" smtClean="0"/>
                      <a:t>.</a:t>
                    </a:r>
                    <a:r>
                      <a:rPr lang="en-US" smtClean="0"/>
                      <a:t>3</a:t>
                    </a:r>
                    <a:endParaRPr lang="en-US"/>
                  </a:p>
                </c:rich>
              </c:tx>
              <c:showVal val="1"/>
            </c:dLbl>
            <c:dLbl>
              <c:idx val="2"/>
              <c:layout>
                <c:manualLayout>
                  <c:x val="-1.4946550194987777E-3"/>
                  <c:y val="1.5691437222719182E-2"/>
                </c:manualLayout>
              </c:layout>
              <c:tx>
                <c:rich>
                  <a:bodyPr/>
                  <a:lstStyle/>
                  <a:p>
                    <a:r>
                      <a:rPr lang="en-US" dirty="0" smtClean="0"/>
                      <a:t>36745</a:t>
                    </a:r>
                    <a:r>
                      <a:rPr lang="ru-RU" dirty="0" smtClean="0"/>
                      <a:t>.</a:t>
                    </a:r>
                    <a:r>
                      <a:rPr lang="en-US" dirty="0" smtClean="0"/>
                      <a:t>4</a:t>
                    </a:r>
                    <a:endParaRPr lang="en-US" dirty="0"/>
                  </a:p>
                </c:rich>
              </c:tx>
              <c:showVal val="1"/>
            </c:dLbl>
            <c:dLbl>
              <c:idx val="3"/>
              <c:layout>
                <c:manualLayout>
                  <c:x val="1.4946550194987777E-3"/>
                  <c:y val="7.8458215748973426E-3"/>
                </c:manualLayout>
              </c:layout>
              <c:showVal val="1"/>
            </c:dLbl>
            <c:txPr>
              <a:bodyPr/>
              <a:lstStyle/>
              <a:p>
                <a:pPr>
                  <a:defRPr sz="2400" b="1">
                    <a:solidFill>
                      <a:schemeClr val="accent1">
                        <a:lumMod val="75000"/>
                      </a:schemeClr>
                    </a:solidFill>
                  </a:defRPr>
                </a:pPr>
                <a:endParaRPr lang="ru-RU"/>
              </a:p>
            </c:txPr>
            <c:showVal val="1"/>
          </c:dLbls>
          <c:cat>
            <c:strRef>
              <c:f>Лист1!$A$2:$A$4</c:f>
              <c:strCache>
                <c:ptCount val="3"/>
                <c:pt idx="0">
                  <c:v>2024 год</c:v>
                </c:pt>
                <c:pt idx="1">
                  <c:v>2025 год</c:v>
                </c:pt>
                <c:pt idx="2">
                  <c:v>2026 год</c:v>
                </c:pt>
              </c:strCache>
            </c:strRef>
          </c:cat>
          <c:val>
            <c:numRef>
              <c:f>Лист1!$B$2:$B$4</c:f>
              <c:numCache>
                <c:formatCode>General</c:formatCode>
                <c:ptCount val="3"/>
                <c:pt idx="0">
                  <c:v>71625.100000000006</c:v>
                </c:pt>
                <c:pt idx="1">
                  <c:v>396261.3</c:v>
                </c:pt>
                <c:pt idx="2">
                  <c:v>36745.4</c:v>
                </c:pt>
              </c:numCache>
            </c:numRef>
          </c:val>
        </c:ser>
        <c:axId val="156799744"/>
        <c:axId val="156935296"/>
      </c:barChart>
      <c:catAx>
        <c:axId val="156799744"/>
        <c:scaling>
          <c:orientation val="minMax"/>
        </c:scaling>
        <c:axPos val="b"/>
        <c:tickLblPos val="nextTo"/>
        <c:txPr>
          <a:bodyPr/>
          <a:lstStyle/>
          <a:p>
            <a:pPr>
              <a:defRPr sz="1800" b="1"/>
            </a:pPr>
            <a:endParaRPr lang="ru-RU"/>
          </a:p>
        </c:txPr>
        <c:crossAx val="156935296"/>
        <c:crosses val="autoZero"/>
        <c:auto val="1"/>
        <c:lblAlgn val="ctr"/>
        <c:lblOffset val="100"/>
      </c:catAx>
      <c:valAx>
        <c:axId val="156935296"/>
        <c:scaling>
          <c:orientation val="minMax"/>
        </c:scaling>
        <c:axPos val="l"/>
        <c:majorGridlines/>
        <c:numFmt formatCode="General" sourceLinked="1"/>
        <c:tickLblPos val="nextTo"/>
        <c:crossAx val="156799744"/>
        <c:crosses val="autoZero"/>
        <c:crossBetween val="between"/>
      </c:valAx>
      <c:spPr>
        <a:ln>
          <a:noFill/>
        </a:ln>
      </c:spPr>
    </c:plotArea>
    <c:plotVisOnly val="1"/>
  </c:chart>
  <c:txPr>
    <a:bodyPr/>
    <a:lstStyle/>
    <a:p>
      <a:pPr>
        <a:defRPr sz="1800"/>
      </a:pPr>
      <a:endParaRPr lang="ru-RU"/>
    </a:p>
  </c:txPr>
  <c:externalData r:id="rId1"/>
</c:chartSpace>
</file>

<file path=ppt/charts/chart14.xml><?xml version="1.0" encoding="utf-8"?>
<c:chartSpace xmlns:c="http://schemas.openxmlformats.org/drawingml/2006/chart" xmlns:a="http://schemas.openxmlformats.org/drawingml/2006/main" xmlns:r="http://schemas.openxmlformats.org/officeDocument/2006/relationships">
  <c:date1904 val="1"/>
  <c:lang val="ru-RU"/>
  <c:chart>
    <c:title>
      <c:tx>
        <c:rich>
          <a:bodyPr/>
          <a:lstStyle/>
          <a:p>
            <a:pPr>
              <a:defRPr sz="2800" u="sng">
                <a:solidFill>
                  <a:schemeClr val="tx1"/>
                </a:solidFill>
              </a:defRPr>
            </a:pPr>
            <a:r>
              <a:rPr lang="ru-RU" sz="2800" u="sng" dirty="0">
                <a:solidFill>
                  <a:schemeClr val="tx1"/>
                </a:solidFill>
              </a:rPr>
              <a:t>2024 </a:t>
            </a:r>
            <a:r>
              <a:rPr lang="ru-RU" sz="2800" u="sng" dirty="0" smtClean="0">
                <a:solidFill>
                  <a:schemeClr val="tx1"/>
                </a:solidFill>
              </a:rPr>
              <a:t>год – </a:t>
            </a:r>
            <a:r>
              <a:rPr lang="ru-RU" sz="2800" u="sng" dirty="0" smtClean="0">
                <a:solidFill>
                  <a:schemeClr val="accent2">
                    <a:lumMod val="75000"/>
                  </a:schemeClr>
                </a:solidFill>
              </a:rPr>
              <a:t>279597.9</a:t>
            </a:r>
            <a:r>
              <a:rPr lang="ru-RU" sz="2800" u="sng" baseline="0" dirty="0" smtClean="0">
                <a:solidFill>
                  <a:schemeClr val="tx1"/>
                </a:solidFill>
              </a:rPr>
              <a:t> </a:t>
            </a:r>
            <a:r>
              <a:rPr lang="ru-RU" sz="2800" u="sng" baseline="0" dirty="0" smtClean="0">
                <a:solidFill>
                  <a:schemeClr val="tx1"/>
                </a:solidFill>
              </a:rPr>
              <a:t>тыс. руб.</a:t>
            </a:r>
            <a:endParaRPr lang="ru-RU" sz="2800" u="sng" dirty="0">
              <a:solidFill>
                <a:schemeClr val="tx1"/>
              </a:solidFill>
            </a:endParaRPr>
          </a:p>
        </c:rich>
      </c:tx>
      <c:layout>
        <c:manualLayout>
          <c:xMode val="edge"/>
          <c:yMode val="edge"/>
          <c:x val="5.9326625745287638E-2"/>
          <c:y val="0"/>
        </c:manualLayout>
      </c:layout>
    </c:title>
    <c:view3D>
      <c:rotX val="75"/>
      <c:perspective val="30"/>
    </c:view3D>
    <c:plotArea>
      <c:layout/>
      <c:pie3DChart>
        <c:varyColors val="1"/>
        <c:ser>
          <c:idx val="0"/>
          <c:order val="0"/>
          <c:tx>
            <c:strRef>
              <c:f>Лист1!$B$1</c:f>
              <c:strCache>
                <c:ptCount val="1"/>
                <c:pt idx="0">
                  <c:v>2024 год</c:v>
                </c:pt>
              </c:strCache>
            </c:strRef>
          </c:tx>
          <c:explosion val="25"/>
          <c:dPt>
            <c:idx val="0"/>
            <c:spPr>
              <a:solidFill>
                <a:schemeClr val="accent5">
                  <a:lumMod val="75000"/>
                </a:schemeClr>
              </a:solidFill>
            </c:spPr>
          </c:dPt>
          <c:dPt>
            <c:idx val="2"/>
            <c:spPr>
              <a:solidFill>
                <a:srgbClr val="FFFF00"/>
              </a:solidFill>
            </c:spPr>
          </c:dPt>
          <c:dPt>
            <c:idx val="3"/>
            <c:spPr>
              <a:solidFill>
                <a:schemeClr val="accent4">
                  <a:lumMod val="60000"/>
                  <a:lumOff val="40000"/>
                </a:schemeClr>
              </a:solidFill>
            </c:spPr>
          </c:dPt>
          <c:dPt>
            <c:idx val="4"/>
            <c:spPr>
              <a:solidFill>
                <a:srgbClr val="00B050"/>
              </a:solidFill>
            </c:spPr>
          </c:dPt>
          <c:dPt>
            <c:idx val="5"/>
            <c:spPr>
              <a:solidFill>
                <a:srgbClr val="FF6600"/>
              </a:solidFill>
            </c:spPr>
          </c:dPt>
          <c:dPt>
            <c:idx val="6"/>
            <c:spPr>
              <a:solidFill>
                <a:schemeClr val="tx2">
                  <a:lumMod val="60000"/>
                  <a:lumOff val="40000"/>
                </a:schemeClr>
              </a:solidFill>
            </c:spPr>
          </c:dPt>
          <c:dPt>
            <c:idx val="7"/>
            <c:spPr>
              <a:solidFill>
                <a:srgbClr val="C00000"/>
              </a:solidFill>
            </c:spPr>
          </c:dPt>
          <c:dPt>
            <c:idx val="8"/>
            <c:spPr>
              <a:solidFill>
                <a:srgbClr val="7030A0"/>
              </a:solidFill>
            </c:spPr>
          </c:dPt>
          <c:dLbls>
            <c:dLbl>
              <c:idx val="0"/>
              <c:layout>
                <c:manualLayout>
                  <c:x val="4.5153200570306952E-2"/>
                  <c:y val="4.136327194876252E-2"/>
                </c:manualLayout>
              </c:layout>
              <c:tx>
                <c:rich>
                  <a:bodyPr/>
                  <a:lstStyle/>
                  <a:p>
                    <a:r>
                      <a:rPr lang="en-US" dirty="0" smtClean="0"/>
                      <a:t>30078</a:t>
                    </a:r>
                    <a:r>
                      <a:rPr lang="ru-RU" dirty="0" smtClean="0"/>
                      <a:t>.</a:t>
                    </a:r>
                    <a:r>
                      <a:rPr lang="en-US" dirty="0" smtClean="0"/>
                      <a:t>6</a:t>
                    </a:r>
                    <a:endParaRPr lang="en-US" dirty="0"/>
                  </a:p>
                </c:rich>
              </c:tx>
              <c:showVal val="1"/>
            </c:dLbl>
            <c:dLbl>
              <c:idx val="1"/>
              <c:layout>
                <c:manualLayout>
                  <c:x val="1.86571862385661E-2"/>
                  <c:y val="3.3478074508237823E-2"/>
                </c:manualLayout>
              </c:layout>
              <c:showVal val="1"/>
            </c:dLbl>
            <c:dLbl>
              <c:idx val="2"/>
              <c:layout/>
              <c:tx>
                <c:rich>
                  <a:bodyPr/>
                  <a:lstStyle/>
                  <a:p>
                    <a:r>
                      <a:rPr lang="en-US" smtClean="0"/>
                      <a:t>92563</a:t>
                    </a:r>
                    <a:r>
                      <a:rPr lang="ru-RU" smtClean="0"/>
                      <a:t>.</a:t>
                    </a:r>
                    <a:r>
                      <a:rPr lang="en-US" smtClean="0"/>
                      <a:t>6</a:t>
                    </a:r>
                    <a:endParaRPr lang="en-US"/>
                  </a:p>
                </c:rich>
              </c:tx>
              <c:showVal val="1"/>
            </c:dLbl>
            <c:dLbl>
              <c:idx val="3"/>
              <c:layout/>
              <c:tx>
                <c:rich>
                  <a:bodyPr/>
                  <a:lstStyle/>
                  <a:p>
                    <a:r>
                      <a:rPr lang="en-US" smtClean="0"/>
                      <a:t>110014</a:t>
                    </a:r>
                    <a:r>
                      <a:rPr lang="ru-RU" smtClean="0"/>
                      <a:t>.</a:t>
                    </a:r>
                    <a:r>
                      <a:rPr lang="en-US" smtClean="0"/>
                      <a:t>4</a:t>
                    </a:r>
                    <a:endParaRPr lang="en-US"/>
                  </a:p>
                </c:rich>
              </c:tx>
              <c:showVal val="1"/>
            </c:dLbl>
            <c:dLbl>
              <c:idx val="4"/>
              <c:layout>
                <c:manualLayout>
                  <c:x val="-5.8182655630855826E-2"/>
                  <c:y val="0.10000915814158789"/>
                </c:manualLayout>
              </c:layout>
              <c:showVal val="1"/>
            </c:dLbl>
            <c:dLbl>
              <c:idx val="5"/>
              <c:layout>
                <c:manualLayout>
                  <c:x val="-3.0916414379883718E-2"/>
                  <c:y val="3.6327983076955415E-2"/>
                </c:manualLayout>
              </c:layout>
              <c:tx>
                <c:rich>
                  <a:bodyPr/>
                  <a:lstStyle/>
                  <a:p>
                    <a:r>
                      <a:rPr lang="en-US" dirty="0" smtClean="0"/>
                      <a:t>22597</a:t>
                    </a:r>
                    <a:r>
                      <a:rPr lang="ru-RU" dirty="0" smtClean="0"/>
                      <a:t>.</a:t>
                    </a:r>
                    <a:r>
                      <a:rPr lang="en-US" dirty="0" smtClean="0"/>
                      <a:t>1</a:t>
                    </a:r>
                    <a:endParaRPr lang="en-US" dirty="0"/>
                  </a:p>
                </c:rich>
              </c:tx>
              <c:showVal val="1"/>
            </c:dLbl>
            <c:dLbl>
              <c:idx val="6"/>
              <c:layout>
                <c:manualLayout>
                  <c:x val="-2.8419585323852904E-2"/>
                  <c:y val="2.2296321429751069E-2"/>
                </c:manualLayout>
              </c:layout>
              <c:tx>
                <c:rich>
                  <a:bodyPr/>
                  <a:lstStyle/>
                  <a:p>
                    <a:r>
                      <a:rPr lang="en-US" dirty="0" smtClean="0"/>
                      <a:t>7085</a:t>
                    </a:r>
                    <a:r>
                      <a:rPr lang="ru-RU" dirty="0" smtClean="0"/>
                      <a:t>.</a:t>
                    </a:r>
                    <a:r>
                      <a:rPr lang="en-US" dirty="0" smtClean="0"/>
                      <a:t>9</a:t>
                    </a:r>
                    <a:endParaRPr lang="en-US" dirty="0"/>
                  </a:p>
                </c:rich>
              </c:tx>
              <c:showVal val="1"/>
            </c:dLbl>
            <c:dLbl>
              <c:idx val="7"/>
              <c:layout/>
              <c:tx>
                <c:rich>
                  <a:bodyPr/>
                  <a:lstStyle/>
                  <a:p>
                    <a:r>
                      <a:rPr lang="en-US" smtClean="0"/>
                      <a:t>10479</a:t>
                    </a:r>
                    <a:r>
                      <a:rPr lang="ru-RU" smtClean="0"/>
                      <a:t>.</a:t>
                    </a:r>
                    <a:r>
                      <a:rPr lang="en-US" smtClean="0"/>
                      <a:t>4</a:t>
                    </a:r>
                    <a:endParaRPr lang="en-US"/>
                  </a:p>
                </c:rich>
              </c:tx>
              <c:showVal val="1"/>
            </c:dLbl>
            <c:dLbl>
              <c:idx val="8"/>
              <c:layout>
                <c:manualLayout>
                  <c:x val="7.8626680368847901E-2"/>
                  <c:y val="-4.1718337602128345E-4"/>
                </c:manualLayout>
              </c:layout>
              <c:tx>
                <c:rich>
                  <a:bodyPr/>
                  <a:lstStyle/>
                  <a:p>
                    <a:r>
                      <a:rPr lang="en-US" dirty="0" smtClean="0"/>
                      <a:t>717</a:t>
                    </a:r>
                    <a:r>
                      <a:rPr lang="ru-RU" dirty="0" smtClean="0"/>
                      <a:t>.</a:t>
                    </a:r>
                    <a:r>
                      <a:rPr lang="en-US" dirty="0" smtClean="0"/>
                      <a:t>9</a:t>
                    </a:r>
                    <a:endParaRPr lang="en-US" dirty="0"/>
                  </a:p>
                </c:rich>
              </c:tx>
              <c:showVal val="1"/>
            </c:dLbl>
            <c:txPr>
              <a:bodyPr/>
              <a:lstStyle/>
              <a:p>
                <a:pPr>
                  <a:defRPr sz="1600" b="1" i="0">
                    <a:solidFill>
                      <a:schemeClr val="accent2">
                        <a:lumMod val="50000"/>
                      </a:schemeClr>
                    </a:solidFill>
                    <a:latin typeface="Verdana" pitchFamily="34" charset="0"/>
                    <a:ea typeface="Verdana" pitchFamily="34" charset="0"/>
                  </a:defRPr>
                </a:pPr>
                <a:endParaRPr lang="ru-RU"/>
              </a:p>
            </c:txPr>
            <c:showVal val="1"/>
            <c:showLeaderLines val="1"/>
          </c:dLbls>
          <c:cat>
            <c:strRef>
              <c:f>Лист1!$A$2:$A$10</c:f>
              <c:strCache>
                <c:ptCount val="9"/>
                <c:pt idx="0">
                  <c:v>01-ОБЩЕГОСУДАРСТВЕННЫЕ ВОПРОСЫ</c:v>
                </c:pt>
                <c:pt idx="1">
                  <c:v>03-НАЦИОНАЛЬНАЯ БЕЗОПАСНОСТЬ И ПРАВООХРАНИТЕЛЬНАЯ ДЕЯТЕЛЬНОСТЬ</c:v>
                </c:pt>
                <c:pt idx="2">
                  <c:v>04-НАЦИОНАЛЬНАЯ ЭКОНОМИКА</c:v>
                </c:pt>
                <c:pt idx="3">
                  <c:v>05-ЖИЛИЩНО-КОММУНАЛЬНОЕ ХОЗЯЙСТВО</c:v>
                </c:pt>
                <c:pt idx="4">
                  <c:v>06-ОХРАНА ОКРУЖАЮЩЕЙ СРЕДЫ</c:v>
                </c:pt>
                <c:pt idx="5">
                  <c:v>08-КУЛЬТУРА, КИНЕМАТОГРАФИЯ</c:v>
                </c:pt>
                <c:pt idx="6">
                  <c:v>10-СОЦИАЛЬНАЯ ПОЛИТИКА</c:v>
                </c:pt>
                <c:pt idx="7">
                  <c:v>11-ФИЗИЧЕСКАЯ КУЛЬТУРА И СПОРТ</c:v>
                </c:pt>
                <c:pt idx="8">
                  <c:v>13-ОБСЛУЖИВАНИЕ ГОСУДАРСТВЕННОГО (МУНИЦИПАЛЬНОЕ) ДОЛГА</c:v>
                </c:pt>
              </c:strCache>
            </c:strRef>
          </c:cat>
          <c:val>
            <c:numRef>
              <c:f>Лист1!$B$2:$B$10</c:f>
              <c:numCache>
                <c:formatCode>General</c:formatCode>
                <c:ptCount val="9"/>
                <c:pt idx="0">
                  <c:v>30078.6</c:v>
                </c:pt>
                <c:pt idx="1">
                  <c:v>5761</c:v>
                </c:pt>
                <c:pt idx="2">
                  <c:v>92563.6</c:v>
                </c:pt>
                <c:pt idx="3">
                  <c:v>110014.39999999999</c:v>
                </c:pt>
                <c:pt idx="4">
                  <c:v>300</c:v>
                </c:pt>
                <c:pt idx="5">
                  <c:v>22597.1</c:v>
                </c:pt>
                <c:pt idx="6">
                  <c:v>7085.9</c:v>
                </c:pt>
                <c:pt idx="7">
                  <c:v>10479.4</c:v>
                </c:pt>
                <c:pt idx="8">
                  <c:v>717.9</c:v>
                </c:pt>
              </c:numCache>
            </c:numRef>
          </c:val>
        </c:ser>
      </c:pie3DChart>
    </c:plotArea>
    <c:legend>
      <c:legendPos val="r"/>
      <c:layout>
        <c:manualLayout>
          <c:xMode val="edge"/>
          <c:yMode val="edge"/>
          <c:x val="0.5993132707476938"/>
          <c:y val="1.4414877325942753E-2"/>
          <c:w val="0.38273015961189499"/>
          <c:h val="0.98558512267405729"/>
        </c:manualLayout>
      </c:layout>
      <c:txPr>
        <a:bodyPr/>
        <a:lstStyle/>
        <a:p>
          <a:pPr>
            <a:defRPr sz="1200" b="1"/>
          </a:pPr>
          <a:endParaRPr lang="ru-RU"/>
        </a:p>
      </c:txPr>
    </c:legend>
    <c:plotVisOnly val="1"/>
  </c:chart>
  <c:txPr>
    <a:bodyPr/>
    <a:lstStyle/>
    <a:p>
      <a:pPr>
        <a:defRPr sz="1800"/>
      </a:pPr>
      <a:endParaRPr lang="ru-RU"/>
    </a:p>
  </c:txPr>
  <c:externalData r:id="rId1"/>
</c:chartSpace>
</file>

<file path=ppt/charts/chart15.xml><?xml version="1.0" encoding="utf-8"?>
<c:chartSpace xmlns:c="http://schemas.openxmlformats.org/drawingml/2006/chart" xmlns:a="http://schemas.openxmlformats.org/drawingml/2006/main" xmlns:r="http://schemas.openxmlformats.org/officeDocument/2006/relationships">
  <c:date1904 val="1"/>
  <c:lang val="ru-RU"/>
  <c:chart>
    <c:title>
      <c:tx>
        <c:rich>
          <a:bodyPr/>
          <a:lstStyle/>
          <a:p>
            <a:pPr>
              <a:defRPr sz="2800" u="sng">
                <a:solidFill>
                  <a:schemeClr val="tx1"/>
                </a:solidFill>
              </a:defRPr>
            </a:pPr>
            <a:r>
              <a:rPr lang="ru-RU" sz="2800" u="sng" dirty="0" smtClean="0">
                <a:solidFill>
                  <a:schemeClr val="tx1"/>
                </a:solidFill>
              </a:rPr>
              <a:t>2025 год – </a:t>
            </a:r>
            <a:r>
              <a:rPr lang="ru-RU" sz="2800" u="sng" dirty="0" smtClean="0">
                <a:solidFill>
                  <a:schemeClr val="accent2">
                    <a:lumMod val="75000"/>
                  </a:schemeClr>
                </a:solidFill>
              </a:rPr>
              <a:t>591009.1</a:t>
            </a:r>
            <a:r>
              <a:rPr lang="ru-RU" sz="2800" u="sng" baseline="0" dirty="0" smtClean="0">
                <a:solidFill>
                  <a:schemeClr val="tx1"/>
                </a:solidFill>
              </a:rPr>
              <a:t> </a:t>
            </a:r>
            <a:r>
              <a:rPr lang="ru-RU" sz="2800" u="sng" baseline="0" dirty="0" smtClean="0">
                <a:solidFill>
                  <a:schemeClr val="tx1"/>
                </a:solidFill>
              </a:rPr>
              <a:t>тыс. руб.</a:t>
            </a:r>
            <a:endParaRPr lang="ru-RU" sz="2800" u="sng" dirty="0">
              <a:solidFill>
                <a:schemeClr val="tx1"/>
              </a:solidFill>
            </a:endParaRPr>
          </a:p>
        </c:rich>
      </c:tx>
      <c:layout>
        <c:manualLayout>
          <c:xMode val="edge"/>
          <c:yMode val="edge"/>
          <c:x val="5.9326625745287652E-2"/>
          <c:y val="0"/>
        </c:manualLayout>
      </c:layout>
    </c:title>
    <c:view3D>
      <c:rotX val="75"/>
      <c:perspective val="30"/>
    </c:view3D>
    <c:plotArea>
      <c:layout/>
      <c:pie3DChart>
        <c:varyColors val="1"/>
        <c:ser>
          <c:idx val="0"/>
          <c:order val="0"/>
          <c:tx>
            <c:strRef>
              <c:f>Лист1!$B$1</c:f>
              <c:strCache>
                <c:ptCount val="1"/>
                <c:pt idx="0">
                  <c:v>2024 год</c:v>
                </c:pt>
              </c:strCache>
            </c:strRef>
          </c:tx>
          <c:explosion val="25"/>
          <c:dPt>
            <c:idx val="0"/>
            <c:spPr>
              <a:solidFill>
                <a:schemeClr val="accent5">
                  <a:lumMod val="75000"/>
                </a:schemeClr>
              </a:solidFill>
            </c:spPr>
          </c:dPt>
          <c:dPt>
            <c:idx val="2"/>
            <c:spPr>
              <a:solidFill>
                <a:srgbClr val="FFFF00"/>
              </a:solidFill>
            </c:spPr>
          </c:dPt>
          <c:dPt>
            <c:idx val="3"/>
            <c:spPr>
              <a:solidFill>
                <a:schemeClr val="accent4">
                  <a:lumMod val="60000"/>
                  <a:lumOff val="40000"/>
                </a:schemeClr>
              </a:solidFill>
            </c:spPr>
          </c:dPt>
          <c:dPt>
            <c:idx val="4"/>
            <c:spPr>
              <a:solidFill>
                <a:srgbClr val="FF6600"/>
              </a:solidFill>
            </c:spPr>
          </c:dPt>
          <c:dPt>
            <c:idx val="5"/>
            <c:spPr>
              <a:solidFill>
                <a:schemeClr val="tx2">
                  <a:lumMod val="60000"/>
                  <a:lumOff val="40000"/>
                </a:schemeClr>
              </a:solidFill>
            </c:spPr>
          </c:dPt>
          <c:dPt>
            <c:idx val="6"/>
            <c:spPr>
              <a:solidFill>
                <a:srgbClr val="FF0000"/>
              </a:solidFill>
            </c:spPr>
          </c:dPt>
          <c:dPt>
            <c:idx val="7"/>
            <c:spPr>
              <a:solidFill>
                <a:srgbClr val="7030A0"/>
              </a:solidFill>
            </c:spPr>
          </c:dPt>
          <c:dLbls>
            <c:dLbl>
              <c:idx val="0"/>
              <c:layout>
                <c:manualLayout>
                  <c:x val="0.10074656056734442"/>
                  <c:y val="-2.8900505048988539E-2"/>
                </c:manualLayout>
              </c:layout>
              <c:tx>
                <c:rich>
                  <a:bodyPr/>
                  <a:lstStyle/>
                  <a:p>
                    <a:r>
                      <a:rPr lang="en-US" dirty="0" smtClean="0"/>
                      <a:t>29558</a:t>
                    </a:r>
                    <a:r>
                      <a:rPr lang="ru-RU" dirty="0" smtClean="0"/>
                      <a:t>.</a:t>
                    </a:r>
                    <a:r>
                      <a:rPr lang="en-US" dirty="0" smtClean="0"/>
                      <a:t>6</a:t>
                    </a:r>
                    <a:endParaRPr lang="en-US" dirty="0"/>
                  </a:p>
                </c:rich>
              </c:tx>
              <c:showVal val="1"/>
            </c:dLbl>
            <c:dLbl>
              <c:idx val="1"/>
              <c:layout>
                <c:manualLayout>
                  <c:x val="3.826322538236495E-2"/>
                  <c:y val="3.7859532124058314E-2"/>
                </c:manualLayout>
              </c:layout>
              <c:showVal val="1"/>
            </c:dLbl>
            <c:dLbl>
              <c:idx val="2"/>
              <c:layout>
                <c:manualLayout>
                  <c:x val="-0.13002756638151317"/>
                  <c:y val="-0.18227103895362978"/>
                </c:manualLayout>
              </c:layout>
              <c:tx>
                <c:rich>
                  <a:bodyPr/>
                  <a:lstStyle/>
                  <a:p>
                    <a:r>
                      <a:rPr lang="en-US" dirty="0" smtClean="0"/>
                      <a:t>426402</a:t>
                    </a:r>
                    <a:r>
                      <a:rPr lang="ru-RU" dirty="0" smtClean="0"/>
                      <a:t>.</a:t>
                    </a:r>
                    <a:r>
                      <a:rPr lang="en-US" dirty="0" smtClean="0"/>
                      <a:t>5</a:t>
                    </a:r>
                    <a:endParaRPr lang="en-US" dirty="0"/>
                  </a:p>
                </c:rich>
              </c:tx>
              <c:showVal val="1"/>
            </c:dLbl>
            <c:dLbl>
              <c:idx val="3"/>
              <c:layout>
                <c:manualLayout>
                  <c:x val="0.11322434081398373"/>
                  <c:y val="9.2187955092076862E-2"/>
                </c:manualLayout>
              </c:layout>
              <c:tx>
                <c:rich>
                  <a:bodyPr/>
                  <a:lstStyle/>
                  <a:p>
                    <a:r>
                      <a:rPr lang="en-US" dirty="0" smtClean="0"/>
                      <a:t>85439</a:t>
                    </a:r>
                    <a:r>
                      <a:rPr lang="ru-RU" dirty="0" smtClean="0"/>
                      <a:t>.</a:t>
                    </a:r>
                    <a:r>
                      <a:rPr lang="en-US" dirty="0" smtClean="0"/>
                      <a:t>1</a:t>
                    </a:r>
                    <a:endParaRPr lang="en-US" dirty="0"/>
                  </a:p>
                </c:rich>
              </c:tx>
              <c:showVal val="1"/>
            </c:dLbl>
            <c:dLbl>
              <c:idx val="4"/>
              <c:layout>
                <c:manualLayout>
                  <c:x val="-7.5192571195793118E-2"/>
                  <c:y val="3.6975433660524241E-2"/>
                </c:manualLayout>
              </c:layout>
              <c:tx>
                <c:rich>
                  <a:bodyPr/>
                  <a:lstStyle/>
                  <a:p>
                    <a:r>
                      <a:rPr lang="en-US" dirty="0" smtClean="0"/>
                      <a:t>23465</a:t>
                    </a:r>
                    <a:r>
                      <a:rPr lang="ru-RU" dirty="0" smtClean="0"/>
                      <a:t>.</a:t>
                    </a:r>
                    <a:r>
                      <a:rPr lang="en-US" dirty="0" smtClean="0"/>
                      <a:t>6</a:t>
                    </a:r>
                    <a:endParaRPr lang="en-US" dirty="0"/>
                  </a:p>
                </c:rich>
              </c:tx>
              <c:showVal val="1"/>
            </c:dLbl>
            <c:dLbl>
              <c:idx val="5"/>
              <c:layout>
                <c:manualLayout>
                  <c:x val="-0.11682006397437321"/>
                  <c:y val="8.916051369667646E-4"/>
                </c:manualLayout>
              </c:layout>
              <c:tx>
                <c:rich>
                  <a:bodyPr/>
                  <a:lstStyle/>
                  <a:p>
                    <a:r>
                      <a:rPr lang="en-US" dirty="0" smtClean="0"/>
                      <a:t>6748</a:t>
                    </a:r>
                    <a:r>
                      <a:rPr lang="ru-RU" dirty="0" smtClean="0"/>
                      <a:t>.</a:t>
                    </a:r>
                    <a:r>
                      <a:rPr lang="en-US" dirty="0" smtClean="0"/>
                      <a:t>2</a:t>
                    </a:r>
                    <a:endParaRPr lang="en-US" dirty="0"/>
                  </a:p>
                </c:rich>
              </c:tx>
              <c:showVal val="1"/>
            </c:dLbl>
            <c:dLbl>
              <c:idx val="6"/>
              <c:layout>
                <c:manualLayout>
                  <c:x val="-5.8765114061400586E-2"/>
                  <c:y val="-4.0817349123370684E-2"/>
                </c:manualLayout>
              </c:layout>
              <c:tx>
                <c:rich>
                  <a:bodyPr/>
                  <a:lstStyle/>
                  <a:p>
                    <a:r>
                      <a:rPr lang="en-US" dirty="0" smtClean="0"/>
                      <a:t>10672</a:t>
                    </a:r>
                    <a:r>
                      <a:rPr lang="ru-RU" dirty="0" smtClean="0"/>
                      <a:t>.</a:t>
                    </a:r>
                    <a:r>
                      <a:rPr lang="en-US" dirty="0" smtClean="0"/>
                      <a:t>6</a:t>
                    </a:r>
                    <a:endParaRPr lang="en-US" dirty="0"/>
                  </a:p>
                </c:rich>
              </c:tx>
              <c:showVal val="1"/>
            </c:dLbl>
            <c:dLbl>
              <c:idx val="7"/>
              <c:layout>
                <c:manualLayout>
                  <c:x val="3.6063701255416081E-2"/>
                  <c:y val="-4.0338611025201504E-2"/>
                </c:manualLayout>
              </c:layout>
              <c:tx>
                <c:rich>
                  <a:bodyPr/>
                  <a:lstStyle/>
                  <a:p>
                    <a:r>
                      <a:rPr lang="en-US" dirty="0" smtClean="0"/>
                      <a:t>2976</a:t>
                    </a:r>
                    <a:r>
                      <a:rPr lang="ru-RU" dirty="0" smtClean="0"/>
                      <a:t>.</a:t>
                    </a:r>
                    <a:r>
                      <a:rPr lang="en-US" dirty="0" smtClean="0"/>
                      <a:t>5</a:t>
                    </a:r>
                    <a:endParaRPr lang="en-US" dirty="0"/>
                  </a:p>
                </c:rich>
              </c:tx>
              <c:showVal val="1"/>
            </c:dLbl>
            <c:dLbl>
              <c:idx val="8"/>
              <c:layout>
                <c:manualLayout>
                  <c:x val="6.0121560567344356E-2"/>
                  <c:y val="-3.8551084414044083E-2"/>
                </c:manualLayout>
              </c:layout>
              <c:showVal val="1"/>
            </c:dLbl>
            <c:txPr>
              <a:bodyPr/>
              <a:lstStyle/>
              <a:p>
                <a:pPr>
                  <a:defRPr sz="1600" b="1">
                    <a:solidFill>
                      <a:schemeClr val="accent2">
                        <a:lumMod val="50000"/>
                      </a:schemeClr>
                    </a:solidFill>
                    <a:latin typeface="Verdana" pitchFamily="34" charset="0"/>
                    <a:ea typeface="Verdana" pitchFamily="34" charset="0"/>
                  </a:defRPr>
                </a:pPr>
                <a:endParaRPr lang="ru-RU"/>
              </a:p>
            </c:txPr>
            <c:showVal val="1"/>
            <c:showLeaderLines val="1"/>
          </c:dLbls>
          <c:cat>
            <c:strRef>
              <c:f>Лист1!$A$2:$A$9</c:f>
              <c:strCache>
                <c:ptCount val="8"/>
                <c:pt idx="0">
                  <c:v>01-ОБЩЕГОСУДАРСТВЕННЫЕ ВОПРОСЫ</c:v>
                </c:pt>
                <c:pt idx="1">
                  <c:v>03-НАЦИОНАЛЬНАЯ БЕЗОПАСНОСТЬ И ПРАВООХРАНИТЕЛЬНАЯ ДЕЯТЕЛЬНОСТЬ</c:v>
                </c:pt>
                <c:pt idx="2">
                  <c:v>04-НАЦИОНАЛЬНАЯ ЭКОНОМИКА</c:v>
                </c:pt>
                <c:pt idx="3">
                  <c:v>05-ЖИЛИЩНО-КОММУНАЛЬНОЕ ХОЗЯЙСТВО</c:v>
                </c:pt>
                <c:pt idx="4">
                  <c:v>08-КУЛЬТУРА, КИНЕМАТОГРАФИЯ</c:v>
                </c:pt>
                <c:pt idx="5">
                  <c:v>10-СОЦИАЛЬНАЯ ПОЛИТИКА</c:v>
                </c:pt>
                <c:pt idx="6">
                  <c:v>11-ФИЗИЧЕСКАЯ КУЛЬТУРА И СПОРТ</c:v>
                </c:pt>
                <c:pt idx="7">
                  <c:v>13-ОБСЛУЖИВАНИЕ ГОСУДАРСТВЕННОГО (МУНИЦИПАЛЬНОЕ) ДОЛГА</c:v>
                </c:pt>
              </c:strCache>
            </c:strRef>
          </c:cat>
          <c:val>
            <c:numRef>
              <c:f>Лист1!$B$2:$B$9</c:f>
              <c:numCache>
                <c:formatCode>General</c:formatCode>
                <c:ptCount val="8"/>
                <c:pt idx="0">
                  <c:v>29558.6</c:v>
                </c:pt>
                <c:pt idx="1">
                  <c:v>5746</c:v>
                </c:pt>
                <c:pt idx="2">
                  <c:v>426402.5</c:v>
                </c:pt>
                <c:pt idx="3">
                  <c:v>85439.1</c:v>
                </c:pt>
                <c:pt idx="4">
                  <c:v>23465.599999999984</c:v>
                </c:pt>
                <c:pt idx="5">
                  <c:v>6748.2</c:v>
                </c:pt>
                <c:pt idx="6">
                  <c:v>10672.6</c:v>
                </c:pt>
                <c:pt idx="7">
                  <c:v>2976.5</c:v>
                </c:pt>
              </c:numCache>
            </c:numRef>
          </c:val>
        </c:ser>
      </c:pie3DChart>
    </c:plotArea>
    <c:legend>
      <c:legendPos val="r"/>
      <c:layout>
        <c:manualLayout>
          <c:xMode val="edge"/>
          <c:yMode val="edge"/>
          <c:x val="0.59931327074769358"/>
          <c:y val="1.4414877325942753E-2"/>
          <c:w val="0.38273015961189499"/>
          <c:h val="0.98558512267405729"/>
        </c:manualLayout>
      </c:layout>
      <c:txPr>
        <a:bodyPr/>
        <a:lstStyle/>
        <a:p>
          <a:pPr>
            <a:defRPr sz="1200" b="1"/>
          </a:pPr>
          <a:endParaRPr lang="ru-RU"/>
        </a:p>
      </c:txPr>
    </c:legend>
    <c:plotVisOnly val="1"/>
  </c:chart>
  <c:txPr>
    <a:bodyPr/>
    <a:lstStyle/>
    <a:p>
      <a:pPr>
        <a:defRPr sz="1800"/>
      </a:pPr>
      <a:endParaRPr lang="ru-RU"/>
    </a:p>
  </c:txPr>
  <c:externalData r:id="rId1"/>
</c:chartSpace>
</file>

<file path=ppt/charts/chart16.xml><?xml version="1.0" encoding="utf-8"?>
<c:chartSpace xmlns:c="http://schemas.openxmlformats.org/drawingml/2006/chart" xmlns:a="http://schemas.openxmlformats.org/drawingml/2006/main" xmlns:r="http://schemas.openxmlformats.org/officeDocument/2006/relationships">
  <c:date1904 val="1"/>
  <c:lang val="ru-RU"/>
  <c:chart>
    <c:title>
      <c:tx>
        <c:rich>
          <a:bodyPr/>
          <a:lstStyle/>
          <a:p>
            <a:pPr>
              <a:defRPr sz="2800" u="sng">
                <a:solidFill>
                  <a:schemeClr val="tx1"/>
                </a:solidFill>
              </a:defRPr>
            </a:pPr>
            <a:r>
              <a:rPr lang="ru-RU" sz="2800" u="sng" dirty="0" smtClean="0">
                <a:solidFill>
                  <a:schemeClr val="tx1"/>
                </a:solidFill>
              </a:rPr>
              <a:t>202</a:t>
            </a:r>
            <a:r>
              <a:rPr lang="en-US" sz="2800" u="sng" dirty="0" smtClean="0">
                <a:solidFill>
                  <a:schemeClr val="tx1"/>
                </a:solidFill>
              </a:rPr>
              <a:t>6</a:t>
            </a:r>
            <a:r>
              <a:rPr lang="ru-RU" sz="2800" u="sng" dirty="0" smtClean="0">
                <a:solidFill>
                  <a:schemeClr val="tx1"/>
                </a:solidFill>
              </a:rPr>
              <a:t> год – </a:t>
            </a:r>
            <a:r>
              <a:rPr lang="en-US" sz="2800" u="sng" dirty="0" smtClean="0">
                <a:solidFill>
                  <a:schemeClr val="accent2">
                    <a:lumMod val="75000"/>
                  </a:schemeClr>
                </a:solidFill>
              </a:rPr>
              <a:t>235970</a:t>
            </a:r>
            <a:r>
              <a:rPr lang="ru-RU" sz="2800" u="sng" dirty="0" smtClean="0">
                <a:solidFill>
                  <a:schemeClr val="accent2">
                    <a:lumMod val="75000"/>
                  </a:schemeClr>
                </a:solidFill>
              </a:rPr>
              <a:t>.</a:t>
            </a:r>
            <a:r>
              <a:rPr lang="en-US" sz="2800" u="sng" dirty="0" smtClean="0">
                <a:solidFill>
                  <a:schemeClr val="accent2">
                    <a:lumMod val="75000"/>
                  </a:schemeClr>
                </a:solidFill>
              </a:rPr>
              <a:t>7</a:t>
            </a:r>
            <a:r>
              <a:rPr lang="ru-RU" sz="2800" u="sng" baseline="0" dirty="0" smtClean="0">
                <a:solidFill>
                  <a:schemeClr val="tx1"/>
                </a:solidFill>
              </a:rPr>
              <a:t> </a:t>
            </a:r>
            <a:r>
              <a:rPr lang="ru-RU" sz="2800" u="sng" baseline="0" dirty="0" smtClean="0">
                <a:solidFill>
                  <a:schemeClr val="tx1"/>
                </a:solidFill>
              </a:rPr>
              <a:t>тыс. руб.</a:t>
            </a:r>
            <a:endParaRPr lang="ru-RU" sz="2800" u="sng" dirty="0">
              <a:solidFill>
                <a:schemeClr val="tx1"/>
              </a:solidFill>
            </a:endParaRPr>
          </a:p>
        </c:rich>
      </c:tx>
      <c:layout>
        <c:manualLayout>
          <c:xMode val="edge"/>
          <c:yMode val="edge"/>
          <c:x val="5.9326625745287652E-2"/>
          <c:y val="0"/>
        </c:manualLayout>
      </c:layout>
    </c:title>
    <c:view3D>
      <c:rotX val="75"/>
      <c:perspective val="30"/>
    </c:view3D>
    <c:plotArea>
      <c:layout/>
      <c:pie3DChart>
        <c:varyColors val="1"/>
        <c:ser>
          <c:idx val="0"/>
          <c:order val="0"/>
          <c:tx>
            <c:strRef>
              <c:f>Лист1!$B$1</c:f>
              <c:strCache>
                <c:ptCount val="1"/>
                <c:pt idx="0">
                  <c:v>2024 год</c:v>
                </c:pt>
              </c:strCache>
            </c:strRef>
          </c:tx>
          <c:explosion val="25"/>
          <c:dPt>
            <c:idx val="0"/>
            <c:spPr>
              <a:solidFill>
                <a:schemeClr val="accent5">
                  <a:lumMod val="75000"/>
                </a:schemeClr>
              </a:solidFill>
            </c:spPr>
          </c:dPt>
          <c:dPt>
            <c:idx val="2"/>
            <c:spPr>
              <a:solidFill>
                <a:srgbClr val="FFFF00"/>
              </a:solidFill>
            </c:spPr>
          </c:dPt>
          <c:dPt>
            <c:idx val="3"/>
            <c:spPr>
              <a:solidFill>
                <a:schemeClr val="accent4">
                  <a:lumMod val="60000"/>
                  <a:lumOff val="40000"/>
                </a:schemeClr>
              </a:solidFill>
            </c:spPr>
          </c:dPt>
          <c:dPt>
            <c:idx val="4"/>
            <c:spPr>
              <a:solidFill>
                <a:srgbClr val="FF6600"/>
              </a:solidFill>
            </c:spPr>
          </c:dPt>
          <c:dPt>
            <c:idx val="5"/>
            <c:spPr>
              <a:solidFill>
                <a:schemeClr val="tx2">
                  <a:lumMod val="60000"/>
                  <a:lumOff val="40000"/>
                </a:schemeClr>
              </a:solidFill>
            </c:spPr>
          </c:dPt>
          <c:dPt>
            <c:idx val="6"/>
            <c:spPr>
              <a:solidFill>
                <a:srgbClr val="FF0000"/>
              </a:solidFill>
            </c:spPr>
          </c:dPt>
          <c:dPt>
            <c:idx val="7"/>
            <c:spPr>
              <a:solidFill>
                <a:srgbClr val="7030A0"/>
              </a:solidFill>
            </c:spPr>
          </c:dPt>
          <c:dLbls>
            <c:dLbl>
              <c:idx val="0"/>
              <c:layout>
                <c:manualLayout>
                  <c:x val="2.6046527237714348E-2"/>
                  <c:y val="7.996108540492498E-3"/>
                </c:manualLayout>
              </c:layout>
              <c:tx>
                <c:rich>
                  <a:bodyPr/>
                  <a:lstStyle/>
                  <a:p>
                    <a:r>
                      <a:rPr lang="en-US" dirty="0" smtClean="0"/>
                      <a:t>29558</a:t>
                    </a:r>
                    <a:r>
                      <a:rPr lang="ru-RU" dirty="0" smtClean="0"/>
                      <a:t>.</a:t>
                    </a:r>
                    <a:r>
                      <a:rPr lang="en-US" dirty="0" smtClean="0"/>
                      <a:t>6</a:t>
                    </a:r>
                    <a:endParaRPr lang="en-US" dirty="0"/>
                  </a:p>
                </c:rich>
              </c:tx>
              <c:showVal val="1"/>
            </c:dLbl>
            <c:dLbl>
              <c:idx val="1"/>
              <c:layout>
                <c:manualLayout>
                  <c:x val="1.8657186238566104E-2"/>
                  <c:y val="3.3478074508237823E-2"/>
                </c:manualLayout>
              </c:layout>
              <c:showVal val="1"/>
            </c:dLbl>
            <c:dLbl>
              <c:idx val="2"/>
              <c:layout/>
              <c:tx>
                <c:rich>
                  <a:bodyPr/>
                  <a:lstStyle/>
                  <a:p>
                    <a:r>
                      <a:rPr lang="en-US" smtClean="0"/>
                      <a:t>68245</a:t>
                    </a:r>
                    <a:r>
                      <a:rPr lang="ru-RU" smtClean="0"/>
                      <a:t>.</a:t>
                    </a:r>
                    <a:r>
                      <a:rPr lang="en-US" smtClean="0"/>
                      <a:t>7</a:t>
                    </a:r>
                    <a:endParaRPr lang="en-US"/>
                  </a:p>
                </c:rich>
              </c:tx>
              <c:showVal val="1"/>
            </c:dLbl>
            <c:dLbl>
              <c:idx val="3"/>
              <c:layout>
                <c:manualLayout>
                  <c:x val="0.10508381013220754"/>
                  <c:y val="-0.1690741193921397"/>
                </c:manualLayout>
              </c:layout>
              <c:tx>
                <c:rich>
                  <a:bodyPr/>
                  <a:lstStyle/>
                  <a:p>
                    <a:r>
                      <a:rPr lang="en-US" dirty="0" smtClean="0"/>
                      <a:t>84892</a:t>
                    </a:r>
                    <a:r>
                      <a:rPr lang="ru-RU" dirty="0" smtClean="0"/>
                      <a:t>.</a:t>
                    </a:r>
                    <a:r>
                      <a:rPr lang="en-US" dirty="0" smtClean="0"/>
                      <a:t>3</a:t>
                    </a:r>
                    <a:endParaRPr lang="en-US" dirty="0"/>
                  </a:p>
                </c:rich>
              </c:tx>
              <c:showVal val="1"/>
            </c:dLbl>
            <c:dLbl>
              <c:idx val="4"/>
              <c:layout>
                <c:manualLayout>
                  <c:x val="-2.2014915009443425E-2"/>
                  <c:y val="2.8508093695295118E-2"/>
                </c:manualLayout>
              </c:layout>
              <c:tx>
                <c:rich>
                  <a:bodyPr/>
                  <a:lstStyle/>
                  <a:p>
                    <a:r>
                      <a:rPr lang="en-US" dirty="0" smtClean="0"/>
                      <a:t>24031</a:t>
                    </a:r>
                    <a:r>
                      <a:rPr lang="ru-RU" dirty="0" smtClean="0"/>
                      <a:t>.</a:t>
                    </a:r>
                    <a:r>
                      <a:rPr lang="en-US" dirty="0" smtClean="0"/>
                      <a:t>1</a:t>
                    </a:r>
                    <a:endParaRPr lang="en-US" dirty="0"/>
                  </a:p>
                </c:rich>
              </c:tx>
              <c:showVal val="1"/>
            </c:dLbl>
            <c:dLbl>
              <c:idx val="5"/>
              <c:layout>
                <c:manualLayout>
                  <c:x val="-3.0916414379883718E-2"/>
                  <c:y val="3.6327983076955415E-2"/>
                </c:manualLayout>
              </c:layout>
              <c:tx>
                <c:rich>
                  <a:bodyPr/>
                  <a:lstStyle/>
                  <a:p>
                    <a:r>
                      <a:rPr lang="en-US" dirty="0" smtClean="0"/>
                      <a:t>7219</a:t>
                    </a:r>
                    <a:r>
                      <a:rPr lang="ru-RU" dirty="0" smtClean="0"/>
                      <a:t>.</a:t>
                    </a:r>
                    <a:r>
                      <a:rPr lang="en-US" dirty="0" smtClean="0"/>
                      <a:t>7</a:t>
                    </a:r>
                    <a:endParaRPr lang="en-US" dirty="0"/>
                  </a:p>
                </c:rich>
              </c:tx>
              <c:showVal val="1"/>
            </c:dLbl>
            <c:dLbl>
              <c:idx val="6"/>
              <c:layout>
                <c:manualLayout>
                  <c:x val="-1.8131318742361961E-2"/>
                  <c:y val="-1.1071029645354733E-2"/>
                </c:manualLayout>
              </c:layout>
              <c:tx>
                <c:rich>
                  <a:bodyPr/>
                  <a:lstStyle/>
                  <a:p>
                    <a:r>
                      <a:rPr lang="en-US" dirty="0" smtClean="0"/>
                      <a:t>10951</a:t>
                    </a:r>
                    <a:r>
                      <a:rPr lang="ru-RU" dirty="0" smtClean="0"/>
                      <a:t>.</a:t>
                    </a:r>
                    <a:r>
                      <a:rPr lang="en-US" dirty="0" smtClean="0"/>
                      <a:t>1</a:t>
                    </a:r>
                    <a:endParaRPr lang="en-US" dirty="0"/>
                  </a:p>
                </c:rich>
              </c:tx>
              <c:showVal val="1"/>
            </c:dLbl>
            <c:dLbl>
              <c:idx val="7"/>
              <c:layout>
                <c:manualLayout>
                  <c:x val="5.0741931452060914E-2"/>
                  <c:y val="-2.4846713728504659E-2"/>
                </c:manualLayout>
              </c:layout>
              <c:tx>
                <c:rich>
                  <a:bodyPr/>
                  <a:lstStyle/>
                  <a:p>
                    <a:r>
                      <a:rPr lang="en-US" dirty="0" smtClean="0"/>
                      <a:t>5326</a:t>
                    </a:r>
                    <a:r>
                      <a:rPr lang="ru-RU" dirty="0" smtClean="0"/>
                      <a:t>.</a:t>
                    </a:r>
                    <a:r>
                      <a:rPr lang="en-US" dirty="0" smtClean="0"/>
                      <a:t>2</a:t>
                    </a:r>
                    <a:endParaRPr lang="en-US" dirty="0"/>
                  </a:p>
                </c:rich>
              </c:tx>
              <c:showVal val="1"/>
            </c:dLbl>
            <c:dLbl>
              <c:idx val="8"/>
              <c:layout>
                <c:manualLayout>
                  <c:x val="7.8626680368847901E-2"/>
                  <c:y val="-4.1718337602128372E-4"/>
                </c:manualLayout>
              </c:layout>
              <c:showVal val="1"/>
            </c:dLbl>
            <c:txPr>
              <a:bodyPr/>
              <a:lstStyle/>
              <a:p>
                <a:pPr>
                  <a:defRPr sz="1600" b="1" i="0">
                    <a:solidFill>
                      <a:schemeClr val="accent2">
                        <a:lumMod val="50000"/>
                      </a:schemeClr>
                    </a:solidFill>
                    <a:latin typeface="Verdana" pitchFamily="34" charset="0"/>
                    <a:ea typeface="Verdana" pitchFamily="34" charset="0"/>
                  </a:defRPr>
                </a:pPr>
                <a:endParaRPr lang="ru-RU"/>
              </a:p>
            </c:txPr>
            <c:showVal val="1"/>
            <c:showLeaderLines val="1"/>
          </c:dLbls>
          <c:cat>
            <c:strRef>
              <c:f>Лист1!$A$2:$A$9</c:f>
              <c:strCache>
                <c:ptCount val="8"/>
                <c:pt idx="0">
                  <c:v>01-ОБЩЕГОСУДАРСТВЕННЫЕ ВОПРОСЫ</c:v>
                </c:pt>
                <c:pt idx="1">
                  <c:v>03-НАЦИОНАЛЬНАЯ БЕЗОПАСНОСТЬ И ПРАВООХРАНИТЕЛЬНАЯ ДЕЯТЕЛЬНОСТЬ</c:v>
                </c:pt>
                <c:pt idx="2">
                  <c:v>04-НАЦИОНАЛЬНАЯ ЭКОНОМИКА</c:v>
                </c:pt>
                <c:pt idx="3">
                  <c:v>05-ЖИЛИЩНО-КОММУНАЛЬНОЕ ХОЗЯЙСТВО</c:v>
                </c:pt>
                <c:pt idx="4">
                  <c:v>08-КУЛЬТУРА, КИНЕМАТОГРАФИЯ</c:v>
                </c:pt>
                <c:pt idx="5">
                  <c:v>10-СОЦИАЛЬНАЯ ПОЛИТИКА</c:v>
                </c:pt>
                <c:pt idx="6">
                  <c:v>11-ФИЗИЧЕСКАЯ КУЛЬТУРА И СПОРТ</c:v>
                </c:pt>
                <c:pt idx="7">
                  <c:v>13-ОБСЛУЖИВАНИЕ ГОСУДАРСТВЕННОГО (МУНИЦИПАЛЬНОЕ) ДОЛГА</c:v>
                </c:pt>
              </c:strCache>
            </c:strRef>
          </c:cat>
          <c:val>
            <c:numRef>
              <c:f>Лист1!$B$2:$B$9</c:f>
              <c:numCache>
                <c:formatCode>General</c:formatCode>
                <c:ptCount val="8"/>
                <c:pt idx="0">
                  <c:v>29558.6</c:v>
                </c:pt>
                <c:pt idx="1">
                  <c:v>5746</c:v>
                </c:pt>
                <c:pt idx="2">
                  <c:v>68245.7</c:v>
                </c:pt>
                <c:pt idx="3">
                  <c:v>84892.3</c:v>
                </c:pt>
                <c:pt idx="4">
                  <c:v>24031.1</c:v>
                </c:pt>
                <c:pt idx="5">
                  <c:v>7219.7</c:v>
                </c:pt>
                <c:pt idx="6">
                  <c:v>10951.1</c:v>
                </c:pt>
                <c:pt idx="7">
                  <c:v>5326.2</c:v>
                </c:pt>
              </c:numCache>
            </c:numRef>
          </c:val>
        </c:ser>
      </c:pie3DChart>
    </c:plotArea>
    <c:legend>
      <c:legendPos val="r"/>
      <c:layout>
        <c:manualLayout>
          <c:xMode val="edge"/>
          <c:yMode val="edge"/>
          <c:x val="0.59931327074769358"/>
          <c:y val="1.4414877325942753E-2"/>
          <c:w val="0.38273015961189499"/>
          <c:h val="0.98558512267405729"/>
        </c:manualLayout>
      </c:layout>
      <c:txPr>
        <a:bodyPr/>
        <a:lstStyle/>
        <a:p>
          <a:pPr>
            <a:defRPr sz="1200" b="1"/>
          </a:pPr>
          <a:endParaRPr lang="ru-RU"/>
        </a:p>
      </c:txPr>
    </c:legend>
    <c:plotVisOnly val="1"/>
  </c:chart>
  <c:txPr>
    <a:bodyPr/>
    <a:lstStyle/>
    <a:p>
      <a:pPr>
        <a:defRPr sz="1800"/>
      </a:pPr>
      <a:endParaRPr lang="ru-RU"/>
    </a:p>
  </c:txPr>
  <c:externalData r:id="rId1"/>
</c:chartSpace>
</file>

<file path=ppt/charts/chart17.xml><?xml version="1.0" encoding="utf-8"?>
<c:chartSpace xmlns:c="http://schemas.openxmlformats.org/drawingml/2006/chart" xmlns:a="http://schemas.openxmlformats.org/drawingml/2006/main" xmlns:r="http://schemas.openxmlformats.org/officeDocument/2006/relationships">
  <c:lang val="ru-RU"/>
  <c:chart>
    <c:title>
      <c:tx>
        <c:rich>
          <a:bodyPr/>
          <a:lstStyle/>
          <a:p>
            <a:pPr>
              <a:defRPr sz="2800" u="sng"/>
            </a:pPr>
            <a:r>
              <a:rPr lang="ru-RU" sz="2800" u="sng" dirty="0"/>
              <a:t>2024 </a:t>
            </a:r>
            <a:r>
              <a:rPr lang="ru-RU" sz="2800" u="sng" dirty="0" smtClean="0"/>
              <a:t>год – </a:t>
            </a:r>
            <a:r>
              <a:rPr lang="ru-RU" sz="2800" u="sng" dirty="0" smtClean="0">
                <a:solidFill>
                  <a:schemeClr val="accent2">
                    <a:lumMod val="75000"/>
                  </a:schemeClr>
                </a:solidFill>
              </a:rPr>
              <a:t>110014.4</a:t>
            </a:r>
            <a:r>
              <a:rPr lang="ru-RU" sz="2800" u="sng" baseline="0" dirty="0" smtClean="0"/>
              <a:t> </a:t>
            </a:r>
            <a:r>
              <a:rPr lang="ru-RU" sz="2800" u="sng" baseline="0" dirty="0" smtClean="0"/>
              <a:t>тыс. руб.</a:t>
            </a:r>
            <a:endParaRPr lang="ru-RU" sz="2800" u="sng" dirty="0"/>
          </a:p>
        </c:rich>
      </c:tx>
      <c:layout>
        <c:manualLayout>
          <c:xMode val="edge"/>
          <c:yMode val="edge"/>
          <c:x val="0.2827277293263713"/>
          <c:y val="1.430021288925855E-2"/>
        </c:manualLayout>
      </c:layout>
    </c:title>
    <c:view3D>
      <c:rotX val="75"/>
      <c:perspective val="30"/>
    </c:view3D>
    <c:plotArea>
      <c:layout/>
      <c:pie3DChart>
        <c:varyColors val="1"/>
        <c:ser>
          <c:idx val="0"/>
          <c:order val="0"/>
          <c:tx>
            <c:strRef>
              <c:f>Лист1!$B$1</c:f>
              <c:strCache>
                <c:ptCount val="1"/>
                <c:pt idx="0">
                  <c:v>2024 год</c:v>
                </c:pt>
              </c:strCache>
            </c:strRef>
          </c:tx>
          <c:explosion val="25"/>
          <c:dPt>
            <c:idx val="0"/>
            <c:spPr>
              <a:solidFill>
                <a:schemeClr val="tx2">
                  <a:lumMod val="60000"/>
                  <a:lumOff val="40000"/>
                </a:schemeClr>
              </a:solidFill>
            </c:spPr>
          </c:dPt>
          <c:dPt>
            <c:idx val="2"/>
            <c:spPr>
              <a:solidFill>
                <a:srgbClr val="FFFF00"/>
              </a:solidFill>
            </c:spPr>
          </c:dPt>
          <c:dPt>
            <c:idx val="3"/>
            <c:spPr>
              <a:solidFill>
                <a:schemeClr val="accent4">
                  <a:lumMod val="20000"/>
                  <a:lumOff val="80000"/>
                </a:schemeClr>
              </a:solidFill>
            </c:spPr>
          </c:dPt>
          <c:dLbls>
            <c:dLbl>
              <c:idx val="0"/>
              <c:layout>
                <c:manualLayout>
                  <c:x val="3.6450348109469385E-2"/>
                  <c:y val="6.9917156351996931E-3"/>
                </c:manualLayout>
              </c:layout>
              <c:tx>
                <c:rich>
                  <a:bodyPr/>
                  <a:lstStyle/>
                  <a:p>
                    <a:r>
                      <a:rPr lang="en-US" dirty="0" smtClean="0"/>
                      <a:t>5881</a:t>
                    </a:r>
                    <a:r>
                      <a:rPr lang="ru-RU" dirty="0" smtClean="0"/>
                      <a:t>.</a:t>
                    </a:r>
                    <a:r>
                      <a:rPr lang="en-US" dirty="0" smtClean="0"/>
                      <a:t>6</a:t>
                    </a:r>
                    <a:endParaRPr lang="en-US" dirty="0"/>
                  </a:p>
                </c:rich>
              </c:tx>
              <c:showVal val="1"/>
            </c:dLbl>
            <c:dLbl>
              <c:idx val="1"/>
              <c:layout>
                <c:manualLayout>
                  <c:x val="4.3203995852312722E-2"/>
                  <c:y val="2.4118566405534496E-2"/>
                </c:manualLayout>
              </c:layout>
              <c:tx>
                <c:rich>
                  <a:bodyPr/>
                  <a:lstStyle/>
                  <a:p>
                    <a:r>
                      <a:rPr lang="en-US" dirty="0" smtClean="0"/>
                      <a:t>5987</a:t>
                    </a:r>
                    <a:r>
                      <a:rPr lang="ru-RU" dirty="0" smtClean="0"/>
                      <a:t>.</a:t>
                    </a:r>
                    <a:r>
                      <a:rPr lang="en-US" dirty="0" smtClean="0"/>
                      <a:t>7</a:t>
                    </a:r>
                    <a:endParaRPr lang="en-US" dirty="0"/>
                  </a:p>
                </c:rich>
              </c:tx>
              <c:showVal val="1"/>
            </c:dLbl>
            <c:dLbl>
              <c:idx val="2"/>
              <c:layout>
                <c:manualLayout>
                  <c:x val="-0.14340813983631448"/>
                  <c:y val="-5.6674633749403229E-2"/>
                </c:manualLayout>
              </c:layout>
              <c:tx>
                <c:rich>
                  <a:bodyPr/>
                  <a:lstStyle/>
                  <a:p>
                    <a:r>
                      <a:rPr lang="en-US" dirty="0" smtClean="0"/>
                      <a:t>40104</a:t>
                    </a:r>
                    <a:r>
                      <a:rPr lang="ru-RU" dirty="0" smtClean="0"/>
                      <a:t>.</a:t>
                    </a:r>
                    <a:r>
                      <a:rPr lang="en-US" dirty="0" smtClean="0"/>
                      <a:t>7</a:t>
                    </a:r>
                    <a:endParaRPr lang="en-US" dirty="0"/>
                  </a:p>
                </c:rich>
              </c:tx>
              <c:showVal val="1"/>
            </c:dLbl>
            <c:dLbl>
              <c:idx val="3"/>
              <c:layout>
                <c:manualLayout>
                  <c:x val="0.14860744639484505"/>
                  <c:y val="-3.9443815552024893E-3"/>
                </c:manualLayout>
              </c:layout>
              <c:tx>
                <c:rich>
                  <a:bodyPr/>
                  <a:lstStyle/>
                  <a:p>
                    <a:r>
                      <a:rPr lang="en-US" dirty="0" smtClean="0"/>
                      <a:t>58040</a:t>
                    </a:r>
                    <a:r>
                      <a:rPr lang="ru-RU" dirty="0" smtClean="0"/>
                      <a:t>.</a:t>
                    </a:r>
                    <a:r>
                      <a:rPr lang="en-US" dirty="0" smtClean="0"/>
                      <a:t>4</a:t>
                    </a:r>
                    <a:endParaRPr lang="en-US" dirty="0"/>
                  </a:p>
                </c:rich>
              </c:tx>
              <c:showVal val="1"/>
            </c:dLbl>
            <c:txPr>
              <a:bodyPr/>
              <a:lstStyle/>
              <a:p>
                <a:pPr>
                  <a:defRPr sz="2400" b="1">
                    <a:solidFill>
                      <a:schemeClr val="accent2">
                        <a:lumMod val="50000"/>
                      </a:schemeClr>
                    </a:solidFill>
                  </a:defRPr>
                </a:pPr>
                <a:endParaRPr lang="ru-RU"/>
              </a:p>
            </c:txPr>
            <c:showVal val="1"/>
            <c:showLeaderLines val="1"/>
          </c:dLbls>
          <c:cat>
            <c:strRef>
              <c:f>Лист1!$A$2:$A$5</c:f>
              <c:strCache>
                <c:ptCount val="4"/>
                <c:pt idx="0">
                  <c:v>ЖИЛИЩНОЕ ХОЗЯЙСТВО</c:v>
                </c:pt>
                <c:pt idx="1">
                  <c:v>КОММУНАЛЬНОЕ ХОЗЯЙСТВО</c:v>
                </c:pt>
                <c:pt idx="2">
                  <c:v>БЛАГОУСТРОЙСТВО</c:v>
                </c:pt>
                <c:pt idx="3">
                  <c:v>ДРУГИЕ ВОПРОСЫ В ОБЛАСТИ ЖКХ</c:v>
                </c:pt>
              </c:strCache>
            </c:strRef>
          </c:cat>
          <c:val>
            <c:numRef>
              <c:f>Лист1!$B$2:$B$5</c:f>
              <c:numCache>
                <c:formatCode>General</c:formatCode>
                <c:ptCount val="4"/>
                <c:pt idx="0">
                  <c:v>5881.6</c:v>
                </c:pt>
                <c:pt idx="1">
                  <c:v>5987.7</c:v>
                </c:pt>
                <c:pt idx="2">
                  <c:v>40104.699999999997</c:v>
                </c:pt>
                <c:pt idx="3">
                  <c:v>58040.4</c:v>
                </c:pt>
              </c:numCache>
            </c:numRef>
          </c:val>
        </c:ser>
      </c:pie3DChart>
    </c:plotArea>
    <c:legend>
      <c:legendPos val="r"/>
      <c:layout>
        <c:manualLayout>
          <c:xMode val="edge"/>
          <c:yMode val="edge"/>
          <c:x val="0.60813173536273768"/>
          <c:y val="0.32425282325987853"/>
          <c:w val="0.30105647983557415"/>
          <c:h val="0.3797941369877823"/>
        </c:manualLayout>
      </c:layout>
      <c:txPr>
        <a:bodyPr/>
        <a:lstStyle/>
        <a:p>
          <a:pPr>
            <a:defRPr sz="1400" b="1"/>
          </a:pPr>
          <a:endParaRPr lang="ru-RU"/>
        </a:p>
      </c:txPr>
    </c:legend>
    <c:plotVisOnly val="1"/>
  </c:chart>
  <c:txPr>
    <a:bodyPr/>
    <a:lstStyle/>
    <a:p>
      <a:pPr>
        <a:defRPr sz="1800"/>
      </a:pPr>
      <a:endParaRPr lang="ru-RU"/>
    </a:p>
  </c:txPr>
  <c:externalData r:id="rId1"/>
</c:chartSpace>
</file>

<file path=ppt/charts/chart18.xml><?xml version="1.0" encoding="utf-8"?>
<c:chartSpace xmlns:c="http://schemas.openxmlformats.org/drawingml/2006/chart" xmlns:a="http://schemas.openxmlformats.org/drawingml/2006/main" xmlns:r="http://schemas.openxmlformats.org/officeDocument/2006/relationships">
  <c:date1904 val="1"/>
  <c:lang val="ru-RU"/>
  <c:chart>
    <c:title>
      <c:tx>
        <c:rich>
          <a:bodyPr/>
          <a:lstStyle/>
          <a:p>
            <a:pPr>
              <a:defRPr sz="2800" u="sng"/>
            </a:pPr>
            <a:r>
              <a:rPr lang="ru-RU" sz="2800" u="sng" dirty="0" smtClean="0"/>
              <a:t>2025 год – </a:t>
            </a:r>
            <a:r>
              <a:rPr lang="ru-RU" sz="2800" u="sng" dirty="0" smtClean="0">
                <a:solidFill>
                  <a:schemeClr val="accent2">
                    <a:lumMod val="75000"/>
                  </a:schemeClr>
                </a:solidFill>
              </a:rPr>
              <a:t>85439.1</a:t>
            </a:r>
            <a:r>
              <a:rPr lang="ru-RU" sz="2800" u="sng" baseline="0" dirty="0" smtClean="0"/>
              <a:t> </a:t>
            </a:r>
            <a:r>
              <a:rPr lang="ru-RU" sz="2800" u="sng" baseline="0" dirty="0" smtClean="0"/>
              <a:t>тыс. руб.</a:t>
            </a:r>
            <a:endParaRPr lang="ru-RU" sz="2800" u="sng" dirty="0"/>
          </a:p>
        </c:rich>
      </c:tx>
      <c:layout>
        <c:manualLayout>
          <c:xMode val="edge"/>
          <c:yMode val="edge"/>
          <c:x val="0.30050422638225416"/>
          <c:y val="0"/>
        </c:manualLayout>
      </c:layout>
    </c:title>
    <c:view3D>
      <c:rotX val="75"/>
      <c:perspective val="30"/>
    </c:view3D>
    <c:plotArea>
      <c:layout/>
      <c:pie3DChart>
        <c:varyColors val="1"/>
        <c:ser>
          <c:idx val="0"/>
          <c:order val="0"/>
          <c:tx>
            <c:strRef>
              <c:f>Лист1!$B$1</c:f>
              <c:strCache>
                <c:ptCount val="1"/>
                <c:pt idx="0">
                  <c:v>2024 год</c:v>
                </c:pt>
              </c:strCache>
            </c:strRef>
          </c:tx>
          <c:explosion val="25"/>
          <c:dPt>
            <c:idx val="0"/>
            <c:spPr>
              <a:solidFill>
                <a:schemeClr val="tx2">
                  <a:lumMod val="60000"/>
                  <a:lumOff val="40000"/>
                </a:schemeClr>
              </a:solidFill>
            </c:spPr>
          </c:dPt>
          <c:dPt>
            <c:idx val="2"/>
            <c:spPr>
              <a:solidFill>
                <a:srgbClr val="FFFF00"/>
              </a:solidFill>
            </c:spPr>
          </c:dPt>
          <c:dPt>
            <c:idx val="3"/>
            <c:spPr>
              <a:solidFill>
                <a:schemeClr val="accent4">
                  <a:lumMod val="20000"/>
                  <a:lumOff val="80000"/>
                </a:schemeClr>
              </a:solidFill>
            </c:spPr>
          </c:dPt>
          <c:dLbls>
            <c:dLbl>
              <c:idx val="0"/>
              <c:layout>
                <c:manualLayout>
                  <c:x val="-8.504170832870421E-2"/>
                  <c:y val="1.4517343418298858E-2"/>
                </c:manualLayout>
              </c:layout>
              <c:tx>
                <c:rich>
                  <a:bodyPr/>
                  <a:lstStyle/>
                  <a:p>
                    <a:r>
                      <a:rPr lang="en-US" dirty="0" smtClean="0"/>
                      <a:t>2881</a:t>
                    </a:r>
                    <a:r>
                      <a:rPr lang="ru-RU" dirty="0" smtClean="0"/>
                      <a:t>.</a:t>
                    </a:r>
                    <a:r>
                      <a:rPr lang="en-US" dirty="0" smtClean="0"/>
                      <a:t>6</a:t>
                    </a:r>
                    <a:endParaRPr lang="en-US" dirty="0"/>
                  </a:p>
                </c:rich>
              </c:tx>
              <c:showVal val="1"/>
            </c:dLbl>
            <c:dLbl>
              <c:idx val="1"/>
              <c:layout>
                <c:manualLayout>
                  <c:x val="2.0195788430915084E-2"/>
                  <c:y val="1.6256827319487049E-2"/>
                </c:manualLayout>
              </c:layout>
              <c:showVal val="1"/>
            </c:dLbl>
            <c:dLbl>
              <c:idx val="2"/>
              <c:layout/>
              <c:tx>
                <c:rich>
                  <a:bodyPr/>
                  <a:lstStyle/>
                  <a:p>
                    <a:r>
                      <a:rPr lang="en-US" smtClean="0"/>
                      <a:t>18901</a:t>
                    </a:r>
                    <a:r>
                      <a:rPr lang="ru-RU" smtClean="0"/>
                      <a:t>.</a:t>
                    </a:r>
                    <a:r>
                      <a:rPr lang="en-US" smtClean="0"/>
                      <a:t>9</a:t>
                    </a:r>
                    <a:endParaRPr lang="en-US"/>
                  </a:p>
                </c:rich>
              </c:tx>
              <c:showVal val="1"/>
            </c:dLbl>
            <c:dLbl>
              <c:idx val="3"/>
              <c:layout>
                <c:manualLayout>
                  <c:x val="0.17183588397585456"/>
                  <c:y val="-0.15244083240000386"/>
                </c:manualLayout>
              </c:layout>
              <c:tx>
                <c:rich>
                  <a:bodyPr/>
                  <a:lstStyle/>
                  <a:p>
                    <a:r>
                      <a:rPr lang="en-US" dirty="0" smtClean="0"/>
                      <a:t>62655</a:t>
                    </a:r>
                    <a:r>
                      <a:rPr lang="ru-RU" dirty="0" smtClean="0"/>
                      <a:t>.</a:t>
                    </a:r>
                    <a:r>
                      <a:rPr lang="en-US" dirty="0" smtClean="0"/>
                      <a:t>6</a:t>
                    </a:r>
                    <a:endParaRPr lang="en-US" dirty="0"/>
                  </a:p>
                </c:rich>
              </c:tx>
              <c:showVal val="1"/>
            </c:dLbl>
            <c:txPr>
              <a:bodyPr/>
              <a:lstStyle/>
              <a:p>
                <a:pPr>
                  <a:defRPr sz="2400" b="1">
                    <a:solidFill>
                      <a:schemeClr val="accent2">
                        <a:lumMod val="50000"/>
                      </a:schemeClr>
                    </a:solidFill>
                  </a:defRPr>
                </a:pPr>
                <a:endParaRPr lang="ru-RU"/>
              </a:p>
            </c:txPr>
            <c:showVal val="1"/>
            <c:showLeaderLines val="1"/>
          </c:dLbls>
          <c:cat>
            <c:strRef>
              <c:f>Лист1!$A$2:$A$5</c:f>
              <c:strCache>
                <c:ptCount val="4"/>
                <c:pt idx="0">
                  <c:v>ЖИЛИЩНОЕ ХОЗЯЙСТВО</c:v>
                </c:pt>
                <c:pt idx="1">
                  <c:v>КОММУНАЛЬНОЕ ХОЗЯЙСТВО</c:v>
                </c:pt>
                <c:pt idx="2">
                  <c:v>БЛАГОУСТРОЙСТВО</c:v>
                </c:pt>
                <c:pt idx="3">
                  <c:v>ДРУГИЕ ВОПРОСЫ В ОБЛАСТИ ЖКХ</c:v>
                </c:pt>
              </c:strCache>
            </c:strRef>
          </c:cat>
          <c:val>
            <c:numRef>
              <c:f>Лист1!$B$2:$B$5</c:f>
              <c:numCache>
                <c:formatCode>General</c:formatCode>
                <c:ptCount val="4"/>
                <c:pt idx="0">
                  <c:v>2881.6</c:v>
                </c:pt>
                <c:pt idx="1">
                  <c:v>1000</c:v>
                </c:pt>
                <c:pt idx="2">
                  <c:v>18901.900000000001</c:v>
                </c:pt>
                <c:pt idx="3">
                  <c:v>62655.6</c:v>
                </c:pt>
              </c:numCache>
            </c:numRef>
          </c:val>
        </c:ser>
      </c:pie3DChart>
    </c:plotArea>
    <c:legend>
      <c:legendPos val="r"/>
      <c:layout>
        <c:manualLayout>
          <c:xMode val="edge"/>
          <c:yMode val="edge"/>
          <c:x val="0.59931327074769403"/>
          <c:y val="0.33616966733426085"/>
          <c:w val="0.30105647983557415"/>
          <c:h val="0.3797941369877823"/>
        </c:manualLayout>
      </c:layout>
      <c:txPr>
        <a:bodyPr/>
        <a:lstStyle/>
        <a:p>
          <a:pPr>
            <a:defRPr sz="1400" b="1"/>
          </a:pPr>
          <a:endParaRPr lang="ru-RU"/>
        </a:p>
      </c:txPr>
    </c:legend>
    <c:plotVisOnly val="1"/>
  </c:chart>
  <c:txPr>
    <a:bodyPr/>
    <a:lstStyle/>
    <a:p>
      <a:pPr>
        <a:defRPr sz="1800"/>
      </a:pPr>
      <a:endParaRPr lang="ru-RU"/>
    </a:p>
  </c:txPr>
  <c:externalData r:id="rId1"/>
</c:chartSpace>
</file>

<file path=ppt/charts/chart19.xml><?xml version="1.0" encoding="utf-8"?>
<c:chartSpace xmlns:c="http://schemas.openxmlformats.org/drawingml/2006/chart" xmlns:a="http://schemas.openxmlformats.org/drawingml/2006/main" xmlns:r="http://schemas.openxmlformats.org/officeDocument/2006/relationships">
  <c:date1904 val="1"/>
  <c:lang val="ru-RU"/>
  <c:chart>
    <c:title>
      <c:tx>
        <c:rich>
          <a:bodyPr/>
          <a:lstStyle/>
          <a:p>
            <a:pPr>
              <a:defRPr sz="2800" u="sng"/>
            </a:pPr>
            <a:r>
              <a:rPr lang="ru-RU" sz="2800" u="sng" dirty="0" smtClean="0"/>
              <a:t>2026 год – </a:t>
            </a:r>
            <a:r>
              <a:rPr lang="ru-RU" sz="2800" u="sng" dirty="0" smtClean="0">
                <a:solidFill>
                  <a:schemeClr val="accent2">
                    <a:lumMod val="75000"/>
                  </a:schemeClr>
                </a:solidFill>
              </a:rPr>
              <a:t>84892.3</a:t>
            </a:r>
            <a:r>
              <a:rPr lang="ru-RU" sz="2800" u="sng" baseline="0" dirty="0" smtClean="0"/>
              <a:t> </a:t>
            </a:r>
            <a:r>
              <a:rPr lang="ru-RU" sz="2800" u="sng" baseline="0" dirty="0" smtClean="0"/>
              <a:t>тыс. руб.</a:t>
            </a:r>
            <a:endParaRPr lang="ru-RU" sz="2800" u="sng" dirty="0"/>
          </a:p>
        </c:rich>
      </c:tx>
      <c:layout>
        <c:manualLayout>
          <c:xMode val="edge"/>
          <c:yMode val="edge"/>
          <c:x val="0.29903448227974705"/>
          <c:y val="0"/>
        </c:manualLayout>
      </c:layout>
    </c:title>
    <c:view3D>
      <c:rotX val="75"/>
      <c:perspective val="30"/>
    </c:view3D>
    <c:plotArea>
      <c:layout/>
      <c:pie3DChart>
        <c:varyColors val="1"/>
        <c:ser>
          <c:idx val="0"/>
          <c:order val="0"/>
          <c:tx>
            <c:strRef>
              <c:f>Лист1!$B$1</c:f>
              <c:strCache>
                <c:ptCount val="1"/>
                <c:pt idx="0">
                  <c:v>2024 год</c:v>
                </c:pt>
              </c:strCache>
            </c:strRef>
          </c:tx>
          <c:explosion val="25"/>
          <c:dPt>
            <c:idx val="0"/>
            <c:spPr>
              <a:solidFill>
                <a:schemeClr val="tx2">
                  <a:lumMod val="60000"/>
                  <a:lumOff val="40000"/>
                </a:schemeClr>
              </a:solidFill>
            </c:spPr>
          </c:dPt>
          <c:dPt>
            <c:idx val="2"/>
            <c:spPr>
              <a:solidFill>
                <a:srgbClr val="FFFF00"/>
              </a:solidFill>
            </c:spPr>
          </c:dPt>
          <c:dPt>
            <c:idx val="3"/>
            <c:spPr>
              <a:solidFill>
                <a:schemeClr val="accent4">
                  <a:lumMod val="20000"/>
                  <a:lumOff val="80000"/>
                </a:schemeClr>
              </a:solidFill>
            </c:spPr>
          </c:dPt>
          <c:dLbls>
            <c:dLbl>
              <c:idx val="0"/>
              <c:layout>
                <c:manualLayout>
                  <c:x val="-8.504170832870421E-2"/>
                  <c:y val="1.4517343418298858E-2"/>
                </c:manualLayout>
              </c:layout>
              <c:tx>
                <c:rich>
                  <a:bodyPr/>
                  <a:lstStyle/>
                  <a:p>
                    <a:r>
                      <a:rPr lang="en-US" dirty="0" smtClean="0"/>
                      <a:t>2881</a:t>
                    </a:r>
                    <a:r>
                      <a:rPr lang="ru-RU" dirty="0" smtClean="0"/>
                      <a:t>.</a:t>
                    </a:r>
                    <a:r>
                      <a:rPr lang="en-US" dirty="0" smtClean="0"/>
                      <a:t>6</a:t>
                    </a:r>
                    <a:endParaRPr lang="en-US" dirty="0"/>
                  </a:p>
                </c:rich>
              </c:tx>
              <c:showVal val="1"/>
            </c:dLbl>
            <c:dLbl>
              <c:idx val="1"/>
              <c:layout>
                <c:manualLayout>
                  <c:x val="2.0195788430915084E-2"/>
                  <c:y val="1.6256827319487053E-2"/>
                </c:manualLayout>
              </c:layout>
              <c:showVal val="1"/>
            </c:dLbl>
            <c:dLbl>
              <c:idx val="2"/>
              <c:layout/>
              <c:tx>
                <c:rich>
                  <a:bodyPr/>
                  <a:lstStyle/>
                  <a:p>
                    <a:r>
                      <a:rPr lang="en-US" smtClean="0"/>
                      <a:t>18900</a:t>
                    </a:r>
                    <a:r>
                      <a:rPr lang="ru-RU" smtClean="0"/>
                      <a:t>.</a:t>
                    </a:r>
                    <a:r>
                      <a:rPr lang="en-US" smtClean="0"/>
                      <a:t>6</a:t>
                    </a:r>
                    <a:endParaRPr lang="en-US"/>
                  </a:p>
                </c:rich>
              </c:tx>
              <c:showVal val="1"/>
            </c:dLbl>
            <c:dLbl>
              <c:idx val="3"/>
              <c:layout>
                <c:manualLayout>
                  <c:x val="0.16301741936081179"/>
                  <c:y val="-0.15244083240000386"/>
                </c:manualLayout>
              </c:layout>
              <c:tx>
                <c:rich>
                  <a:bodyPr/>
                  <a:lstStyle/>
                  <a:p>
                    <a:r>
                      <a:rPr lang="en-US" dirty="0" smtClean="0"/>
                      <a:t>62110</a:t>
                    </a:r>
                    <a:r>
                      <a:rPr lang="ru-RU" dirty="0" smtClean="0"/>
                      <a:t>.</a:t>
                    </a:r>
                    <a:r>
                      <a:rPr lang="en-US" dirty="0" smtClean="0"/>
                      <a:t>1</a:t>
                    </a:r>
                    <a:endParaRPr lang="en-US" dirty="0"/>
                  </a:p>
                </c:rich>
              </c:tx>
              <c:showVal val="1"/>
            </c:dLbl>
            <c:txPr>
              <a:bodyPr/>
              <a:lstStyle/>
              <a:p>
                <a:pPr>
                  <a:defRPr sz="2400" b="1">
                    <a:solidFill>
                      <a:schemeClr val="accent2">
                        <a:lumMod val="50000"/>
                      </a:schemeClr>
                    </a:solidFill>
                  </a:defRPr>
                </a:pPr>
                <a:endParaRPr lang="ru-RU"/>
              </a:p>
            </c:txPr>
            <c:showVal val="1"/>
            <c:showLeaderLines val="1"/>
          </c:dLbls>
          <c:cat>
            <c:strRef>
              <c:f>Лист1!$A$2:$A$5</c:f>
              <c:strCache>
                <c:ptCount val="4"/>
                <c:pt idx="0">
                  <c:v>ЖИЛИЩНОЕ ХОЗЯЙСТВО</c:v>
                </c:pt>
                <c:pt idx="1">
                  <c:v>КОММУНАЛЬНОЕ ХОЗЯЙСТВО</c:v>
                </c:pt>
                <c:pt idx="2">
                  <c:v>БЛАГОУСТРОЙСТВО</c:v>
                </c:pt>
                <c:pt idx="3">
                  <c:v>ДРУГИЕ ВОПРОСЫ В ОБЛАСТИ ЖКХ</c:v>
                </c:pt>
              </c:strCache>
            </c:strRef>
          </c:cat>
          <c:val>
            <c:numRef>
              <c:f>Лист1!$B$2:$B$5</c:f>
              <c:numCache>
                <c:formatCode>General</c:formatCode>
                <c:ptCount val="4"/>
                <c:pt idx="0">
                  <c:v>2881.6</c:v>
                </c:pt>
                <c:pt idx="1">
                  <c:v>1000</c:v>
                </c:pt>
                <c:pt idx="2">
                  <c:v>18900.599999999984</c:v>
                </c:pt>
                <c:pt idx="3">
                  <c:v>62110.1</c:v>
                </c:pt>
              </c:numCache>
            </c:numRef>
          </c:val>
        </c:ser>
      </c:pie3DChart>
    </c:plotArea>
    <c:legend>
      <c:legendPos val="r"/>
      <c:layout>
        <c:manualLayout>
          <c:xMode val="edge"/>
          <c:yMode val="edge"/>
          <c:x val="0.59931327074769403"/>
          <c:y val="0.35046988022351888"/>
          <c:w val="0.30105647983557415"/>
          <c:h val="0.3797941369877823"/>
        </c:manualLayout>
      </c:layout>
      <c:txPr>
        <a:bodyPr/>
        <a:lstStyle/>
        <a:p>
          <a:pPr>
            <a:defRPr sz="1400" b="1"/>
          </a:pPr>
          <a:endParaRPr lang="ru-RU"/>
        </a:p>
      </c:txPr>
    </c:legend>
    <c:plotVisOnly val="1"/>
  </c:chart>
  <c:txPr>
    <a:bodyPr/>
    <a:lstStyle/>
    <a:p>
      <a:pPr>
        <a:defRPr sz="1800"/>
      </a:pPr>
      <a:endParaRPr lang="ru-RU"/>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ru-RU"/>
  <c:chart>
    <c:title>
      <c:tx>
        <c:rich>
          <a:bodyPr/>
          <a:lstStyle/>
          <a:p>
            <a:pPr>
              <a:defRPr/>
            </a:pPr>
            <a:r>
              <a:rPr lang="ru-RU" dirty="0" smtClean="0"/>
              <a:t>2026 </a:t>
            </a:r>
            <a:r>
              <a:rPr lang="ru-RU" dirty="0"/>
              <a:t>год</a:t>
            </a:r>
          </a:p>
        </c:rich>
      </c:tx>
      <c:layout/>
    </c:title>
    <c:plotArea>
      <c:layout/>
      <c:pieChart>
        <c:varyColors val="1"/>
        <c:firstSliceAng val="0"/>
      </c:pieChart>
    </c:plotArea>
    <c:legend>
      <c:legendPos val="r"/>
      <c:layout/>
      <c:txPr>
        <a:bodyPr/>
        <a:lstStyle/>
        <a:p>
          <a:pPr>
            <a:defRPr sz="1400" b="1"/>
          </a:pPr>
          <a:endParaRPr lang="ru-RU"/>
        </a:p>
      </c:txPr>
    </c:legend>
    <c:plotVisOnly val="1"/>
  </c:chart>
  <c:txPr>
    <a:bodyPr/>
    <a:lstStyle/>
    <a:p>
      <a:pPr>
        <a:defRPr sz="1800"/>
      </a:pPr>
      <a:endParaRPr lang="ru-RU"/>
    </a:p>
  </c:txPr>
  <c:externalData r:id="rId1"/>
</c:chartSpace>
</file>

<file path=ppt/charts/chart20.xml><?xml version="1.0" encoding="utf-8"?>
<c:chartSpace xmlns:c="http://schemas.openxmlformats.org/drawingml/2006/chart" xmlns:a="http://schemas.openxmlformats.org/drawingml/2006/main" xmlns:r="http://schemas.openxmlformats.org/officeDocument/2006/relationships">
  <c:date1904 val="1"/>
  <c:lang val="ru-RU"/>
  <c:chart>
    <c:autoTitleDeleted val="1"/>
    <c:plotArea>
      <c:layout/>
      <c:barChart>
        <c:barDir val="col"/>
        <c:grouping val="clustered"/>
        <c:ser>
          <c:idx val="0"/>
          <c:order val="0"/>
          <c:tx>
            <c:strRef>
              <c:f>Лист1!$B$1</c:f>
              <c:strCache>
                <c:ptCount val="1"/>
                <c:pt idx="0">
                  <c:v>ДОХОДЫ</c:v>
                </c:pt>
              </c:strCache>
            </c:strRef>
          </c:tx>
          <c:spPr>
            <a:solidFill>
              <a:schemeClr val="accent2">
                <a:lumMod val="75000"/>
              </a:schemeClr>
            </a:solidFill>
          </c:spPr>
          <c:dLbls>
            <c:dLbl>
              <c:idx val="0"/>
              <c:layout>
                <c:manualLayout>
                  <c:x val="4.6823705920581134E-3"/>
                  <c:y val="1.0461095433196435E-2"/>
                </c:manualLayout>
              </c:layout>
              <c:tx>
                <c:rich>
                  <a:bodyPr/>
                  <a:lstStyle/>
                  <a:p>
                    <a:r>
                      <a:rPr lang="en-US" dirty="0" smtClean="0"/>
                      <a:t>5881</a:t>
                    </a:r>
                    <a:r>
                      <a:rPr lang="ru-RU" dirty="0" smtClean="0"/>
                      <a:t>.</a:t>
                    </a:r>
                    <a:r>
                      <a:rPr lang="en-US" dirty="0" smtClean="0"/>
                      <a:t>6</a:t>
                    </a:r>
                    <a:endParaRPr lang="en-US" dirty="0"/>
                  </a:p>
                </c:rich>
              </c:tx>
              <c:showVal val="1"/>
            </c:dLbl>
            <c:dLbl>
              <c:idx val="1"/>
              <c:layout/>
              <c:tx>
                <c:rich>
                  <a:bodyPr/>
                  <a:lstStyle/>
                  <a:p>
                    <a:r>
                      <a:rPr lang="en-US" smtClean="0"/>
                      <a:t>2881</a:t>
                    </a:r>
                    <a:r>
                      <a:rPr lang="ru-RU" smtClean="0"/>
                      <a:t>.</a:t>
                    </a:r>
                    <a:r>
                      <a:rPr lang="en-US" smtClean="0"/>
                      <a:t>6</a:t>
                    </a:r>
                    <a:endParaRPr lang="en-US"/>
                  </a:p>
                </c:rich>
              </c:tx>
              <c:showVal val="1"/>
            </c:dLbl>
            <c:dLbl>
              <c:idx val="2"/>
              <c:layout>
                <c:manualLayout>
                  <c:x val="-1.4946550194987784E-3"/>
                  <c:y val="1.5691437222719182E-2"/>
                </c:manualLayout>
              </c:layout>
              <c:tx>
                <c:rich>
                  <a:bodyPr/>
                  <a:lstStyle/>
                  <a:p>
                    <a:r>
                      <a:rPr lang="en-US" dirty="0" smtClean="0"/>
                      <a:t>2881</a:t>
                    </a:r>
                    <a:r>
                      <a:rPr lang="ru-RU" dirty="0" smtClean="0"/>
                      <a:t>.</a:t>
                    </a:r>
                    <a:r>
                      <a:rPr lang="en-US" dirty="0" smtClean="0"/>
                      <a:t>6</a:t>
                    </a:r>
                    <a:endParaRPr lang="en-US" dirty="0"/>
                  </a:p>
                </c:rich>
              </c:tx>
              <c:showVal val="1"/>
            </c:dLbl>
            <c:dLbl>
              <c:idx val="3"/>
              <c:layout>
                <c:manualLayout>
                  <c:x val="1.4946550194987784E-3"/>
                  <c:y val="7.8458215748973426E-3"/>
                </c:manualLayout>
              </c:layout>
              <c:showVal val="1"/>
            </c:dLbl>
            <c:txPr>
              <a:bodyPr/>
              <a:lstStyle/>
              <a:p>
                <a:pPr>
                  <a:defRPr sz="2400" b="1">
                    <a:solidFill>
                      <a:schemeClr val="accent2">
                        <a:lumMod val="75000"/>
                      </a:schemeClr>
                    </a:solidFill>
                  </a:defRPr>
                </a:pPr>
                <a:endParaRPr lang="ru-RU"/>
              </a:p>
            </c:txPr>
            <c:showVal val="1"/>
          </c:dLbls>
          <c:cat>
            <c:strRef>
              <c:f>Лист1!$A$2:$A$4</c:f>
              <c:strCache>
                <c:ptCount val="3"/>
                <c:pt idx="0">
                  <c:v>2024 год</c:v>
                </c:pt>
                <c:pt idx="1">
                  <c:v>2025 год</c:v>
                </c:pt>
                <c:pt idx="2">
                  <c:v>2026 год</c:v>
                </c:pt>
              </c:strCache>
            </c:strRef>
          </c:cat>
          <c:val>
            <c:numRef>
              <c:f>Лист1!$B$2:$B$4</c:f>
              <c:numCache>
                <c:formatCode>General</c:formatCode>
                <c:ptCount val="3"/>
                <c:pt idx="0">
                  <c:v>5881.6</c:v>
                </c:pt>
                <c:pt idx="1">
                  <c:v>2881.6</c:v>
                </c:pt>
                <c:pt idx="2">
                  <c:v>2881.6</c:v>
                </c:pt>
              </c:numCache>
            </c:numRef>
          </c:val>
        </c:ser>
        <c:axId val="157994368"/>
        <c:axId val="157996160"/>
      </c:barChart>
      <c:catAx>
        <c:axId val="157994368"/>
        <c:scaling>
          <c:orientation val="minMax"/>
        </c:scaling>
        <c:axPos val="b"/>
        <c:tickLblPos val="nextTo"/>
        <c:txPr>
          <a:bodyPr/>
          <a:lstStyle/>
          <a:p>
            <a:pPr>
              <a:defRPr sz="1800" b="1"/>
            </a:pPr>
            <a:endParaRPr lang="ru-RU"/>
          </a:p>
        </c:txPr>
        <c:crossAx val="157996160"/>
        <c:crosses val="autoZero"/>
        <c:auto val="1"/>
        <c:lblAlgn val="ctr"/>
        <c:lblOffset val="100"/>
      </c:catAx>
      <c:valAx>
        <c:axId val="157996160"/>
        <c:scaling>
          <c:orientation val="minMax"/>
        </c:scaling>
        <c:axPos val="l"/>
        <c:majorGridlines/>
        <c:numFmt formatCode="General" sourceLinked="1"/>
        <c:tickLblPos val="nextTo"/>
        <c:crossAx val="157994368"/>
        <c:crosses val="autoZero"/>
        <c:crossBetween val="between"/>
      </c:valAx>
      <c:spPr>
        <a:ln>
          <a:noFill/>
        </a:ln>
      </c:spPr>
    </c:plotArea>
    <c:plotVisOnly val="1"/>
  </c:chart>
  <c:txPr>
    <a:bodyPr/>
    <a:lstStyle/>
    <a:p>
      <a:pPr>
        <a:defRPr sz="1800"/>
      </a:pPr>
      <a:endParaRPr lang="ru-RU"/>
    </a:p>
  </c:txPr>
  <c:externalData r:id="rId1"/>
</c:chartSpace>
</file>

<file path=ppt/charts/chart21.xml><?xml version="1.0" encoding="utf-8"?>
<c:chartSpace xmlns:c="http://schemas.openxmlformats.org/drawingml/2006/chart" xmlns:a="http://schemas.openxmlformats.org/drawingml/2006/main" xmlns:r="http://schemas.openxmlformats.org/officeDocument/2006/relationships">
  <c:date1904 val="1"/>
  <c:lang val="ru-RU"/>
  <c:chart>
    <c:autoTitleDeleted val="1"/>
    <c:plotArea>
      <c:layout/>
      <c:barChart>
        <c:barDir val="col"/>
        <c:grouping val="clustered"/>
        <c:ser>
          <c:idx val="0"/>
          <c:order val="0"/>
          <c:tx>
            <c:strRef>
              <c:f>Лист1!$B$1</c:f>
              <c:strCache>
                <c:ptCount val="1"/>
                <c:pt idx="0">
                  <c:v>ДОХОДЫ</c:v>
                </c:pt>
              </c:strCache>
            </c:strRef>
          </c:tx>
          <c:spPr>
            <a:solidFill>
              <a:schemeClr val="accent2">
                <a:lumMod val="75000"/>
              </a:schemeClr>
            </a:solidFill>
          </c:spPr>
          <c:dLbls>
            <c:dLbl>
              <c:idx val="0"/>
              <c:layout>
                <c:manualLayout>
                  <c:x val="4.6823705920581134E-3"/>
                  <c:y val="1.0461095433196435E-2"/>
                </c:manualLayout>
              </c:layout>
              <c:tx>
                <c:rich>
                  <a:bodyPr/>
                  <a:lstStyle/>
                  <a:p>
                    <a:r>
                      <a:rPr lang="en-US" dirty="0" smtClean="0"/>
                      <a:t>5987</a:t>
                    </a:r>
                    <a:r>
                      <a:rPr lang="ru-RU" dirty="0" smtClean="0"/>
                      <a:t>.</a:t>
                    </a:r>
                    <a:r>
                      <a:rPr lang="en-US" dirty="0" smtClean="0"/>
                      <a:t>7</a:t>
                    </a:r>
                    <a:endParaRPr lang="en-US" dirty="0"/>
                  </a:p>
                </c:rich>
              </c:tx>
              <c:showVal val="1"/>
            </c:dLbl>
            <c:dLbl>
              <c:idx val="2"/>
              <c:layout>
                <c:manualLayout>
                  <c:x val="-1.494655019498779E-3"/>
                  <c:y val="1.5691437222719182E-2"/>
                </c:manualLayout>
              </c:layout>
              <c:showVal val="1"/>
            </c:dLbl>
            <c:dLbl>
              <c:idx val="3"/>
              <c:layout>
                <c:manualLayout>
                  <c:x val="1.494655019498779E-3"/>
                  <c:y val="7.8458215748973426E-3"/>
                </c:manualLayout>
              </c:layout>
              <c:showVal val="1"/>
            </c:dLbl>
            <c:txPr>
              <a:bodyPr/>
              <a:lstStyle/>
              <a:p>
                <a:pPr>
                  <a:defRPr sz="2400" b="1">
                    <a:solidFill>
                      <a:schemeClr val="accent2">
                        <a:lumMod val="75000"/>
                      </a:schemeClr>
                    </a:solidFill>
                  </a:defRPr>
                </a:pPr>
                <a:endParaRPr lang="ru-RU"/>
              </a:p>
            </c:txPr>
            <c:showVal val="1"/>
          </c:dLbls>
          <c:cat>
            <c:strRef>
              <c:f>Лист1!$A$2:$A$4</c:f>
              <c:strCache>
                <c:ptCount val="3"/>
                <c:pt idx="0">
                  <c:v>2024 год</c:v>
                </c:pt>
                <c:pt idx="1">
                  <c:v>2025 год</c:v>
                </c:pt>
                <c:pt idx="2">
                  <c:v>2026 год</c:v>
                </c:pt>
              </c:strCache>
            </c:strRef>
          </c:cat>
          <c:val>
            <c:numRef>
              <c:f>Лист1!$B$2:$B$4</c:f>
              <c:numCache>
                <c:formatCode>General</c:formatCode>
                <c:ptCount val="3"/>
                <c:pt idx="0">
                  <c:v>5987.7</c:v>
                </c:pt>
                <c:pt idx="1">
                  <c:v>1000</c:v>
                </c:pt>
                <c:pt idx="2">
                  <c:v>1000</c:v>
                </c:pt>
              </c:numCache>
            </c:numRef>
          </c:val>
        </c:ser>
        <c:axId val="159116288"/>
        <c:axId val="159810304"/>
      </c:barChart>
      <c:catAx>
        <c:axId val="159116288"/>
        <c:scaling>
          <c:orientation val="minMax"/>
        </c:scaling>
        <c:axPos val="b"/>
        <c:tickLblPos val="nextTo"/>
        <c:txPr>
          <a:bodyPr/>
          <a:lstStyle/>
          <a:p>
            <a:pPr>
              <a:defRPr sz="1800" b="1"/>
            </a:pPr>
            <a:endParaRPr lang="ru-RU"/>
          </a:p>
        </c:txPr>
        <c:crossAx val="159810304"/>
        <c:crosses val="autoZero"/>
        <c:auto val="1"/>
        <c:lblAlgn val="ctr"/>
        <c:lblOffset val="100"/>
      </c:catAx>
      <c:valAx>
        <c:axId val="159810304"/>
        <c:scaling>
          <c:orientation val="minMax"/>
        </c:scaling>
        <c:axPos val="l"/>
        <c:majorGridlines/>
        <c:numFmt formatCode="General" sourceLinked="1"/>
        <c:tickLblPos val="nextTo"/>
        <c:crossAx val="159116288"/>
        <c:crosses val="autoZero"/>
        <c:crossBetween val="between"/>
      </c:valAx>
      <c:spPr>
        <a:ln>
          <a:noFill/>
        </a:ln>
      </c:spPr>
    </c:plotArea>
    <c:plotVisOnly val="1"/>
  </c:chart>
  <c:txPr>
    <a:bodyPr/>
    <a:lstStyle/>
    <a:p>
      <a:pPr>
        <a:defRPr sz="1800"/>
      </a:pPr>
      <a:endParaRPr lang="ru-RU"/>
    </a:p>
  </c:txPr>
  <c:externalData r:id="rId1"/>
</c:chartSpace>
</file>

<file path=ppt/charts/chart22.xml><?xml version="1.0" encoding="utf-8"?>
<c:chartSpace xmlns:c="http://schemas.openxmlformats.org/drawingml/2006/chart" xmlns:a="http://schemas.openxmlformats.org/drawingml/2006/main" xmlns:r="http://schemas.openxmlformats.org/officeDocument/2006/relationships">
  <c:date1904 val="1"/>
  <c:lang val="ru-RU"/>
  <c:chart>
    <c:autoTitleDeleted val="1"/>
    <c:plotArea>
      <c:layout/>
      <c:barChart>
        <c:barDir val="col"/>
        <c:grouping val="clustered"/>
        <c:ser>
          <c:idx val="0"/>
          <c:order val="0"/>
          <c:tx>
            <c:strRef>
              <c:f>Лист1!$B$1</c:f>
              <c:strCache>
                <c:ptCount val="1"/>
                <c:pt idx="0">
                  <c:v>ДОХОДЫ</c:v>
                </c:pt>
              </c:strCache>
            </c:strRef>
          </c:tx>
          <c:spPr>
            <a:solidFill>
              <a:schemeClr val="accent2">
                <a:lumMod val="75000"/>
              </a:schemeClr>
            </a:solidFill>
          </c:spPr>
          <c:dLbls>
            <c:dLbl>
              <c:idx val="0"/>
              <c:layout>
                <c:manualLayout>
                  <c:x val="4.6823705920581134E-3"/>
                  <c:y val="1.0461095433196435E-2"/>
                </c:manualLayout>
              </c:layout>
              <c:tx>
                <c:rich>
                  <a:bodyPr/>
                  <a:lstStyle/>
                  <a:p>
                    <a:r>
                      <a:rPr lang="en-US" dirty="0" smtClean="0"/>
                      <a:t>40104</a:t>
                    </a:r>
                    <a:r>
                      <a:rPr lang="ru-RU" dirty="0" smtClean="0"/>
                      <a:t>.</a:t>
                    </a:r>
                    <a:r>
                      <a:rPr lang="en-US" dirty="0" smtClean="0"/>
                      <a:t>7</a:t>
                    </a:r>
                    <a:endParaRPr lang="en-US" dirty="0"/>
                  </a:p>
                </c:rich>
              </c:tx>
              <c:showVal val="1"/>
            </c:dLbl>
            <c:dLbl>
              <c:idx val="1"/>
              <c:layout/>
              <c:tx>
                <c:rich>
                  <a:bodyPr/>
                  <a:lstStyle/>
                  <a:p>
                    <a:r>
                      <a:rPr lang="en-US" smtClean="0"/>
                      <a:t>18901</a:t>
                    </a:r>
                    <a:r>
                      <a:rPr lang="ru-RU" smtClean="0"/>
                      <a:t>.</a:t>
                    </a:r>
                    <a:r>
                      <a:rPr lang="en-US" smtClean="0"/>
                      <a:t>9</a:t>
                    </a:r>
                    <a:endParaRPr lang="en-US"/>
                  </a:p>
                </c:rich>
              </c:tx>
              <c:showVal val="1"/>
            </c:dLbl>
            <c:dLbl>
              <c:idx val="2"/>
              <c:layout>
                <c:manualLayout>
                  <c:x val="-1.4946550194987797E-3"/>
                  <c:y val="1.5691437222719182E-2"/>
                </c:manualLayout>
              </c:layout>
              <c:tx>
                <c:rich>
                  <a:bodyPr/>
                  <a:lstStyle/>
                  <a:p>
                    <a:r>
                      <a:rPr lang="en-US" dirty="0" smtClean="0"/>
                      <a:t>18900</a:t>
                    </a:r>
                    <a:r>
                      <a:rPr lang="ru-RU" dirty="0" smtClean="0"/>
                      <a:t>.</a:t>
                    </a:r>
                    <a:r>
                      <a:rPr lang="en-US" dirty="0" smtClean="0"/>
                      <a:t>6</a:t>
                    </a:r>
                    <a:endParaRPr lang="en-US" dirty="0"/>
                  </a:p>
                </c:rich>
              </c:tx>
              <c:showVal val="1"/>
            </c:dLbl>
            <c:dLbl>
              <c:idx val="3"/>
              <c:layout>
                <c:manualLayout>
                  <c:x val="1.4946550194987797E-3"/>
                  <c:y val="7.8458215748973426E-3"/>
                </c:manualLayout>
              </c:layout>
              <c:showVal val="1"/>
            </c:dLbl>
            <c:txPr>
              <a:bodyPr/>
              <a:lstStyle/>
              <a:p>
                <a:pPr>
                  <a:defRPr sz="2400" b="1">
                    <a:solidFill>
                      <a:schemeClr val="accent2">
                        <a:lumMod val="75000"/>
                      </a:schemeClr>
                    </a:solidFill>
                  </a:defRPr>
                </a:pPr>
                <a:endParaRPr lang="ru-RU"/>
              </a:p>
            </c:txPr>
            <c:showVal val="1"/>
          </c:dLbls>
          <c:cat>
            <c:strRef>
              <c:f>Лист1!$A$2:$A$4</c:f>
              <c:strCache>
                <c:ptCount val="3"/>
                <c:pt idx="0">
                  <c:v>2024 год</c:v>
                </c:pt>
                <c:pt idx="1">
                  <c:v>2025 год</c:v>
                </c:pt>
                <c:pt idx="2">
                  <c:v>2026 год</c:v>
                </c:pt>
              </c:strCache>
            </c:strRef>
          </c:cat>
          <c:val>
            <c:numRef>
              <c:f>Лист1!$B$2:$B$4</c:f>
              <c:numCache>
                <c:formatCode>General</c:formatCode>
                <c:ptCount val="3"/>
                <c:pt idx="0">
                  <c:v>40104.699999999997</c:v>
                </c:pt>
                <c:pt idx="1">
                  <c:v>18901.900000000001</c:v>
                </c:pt>
                <c:pt idx="2">
                  <c:v>18900.599999999988</c:v>
                </c:pt>
              </c:numCache>
            </c:numRef>
          </c:val>
        </c:ser>
        <c:axId val="160141312"/>
        <c:axId val="160142848"/>
      </c:barChart>
      <c:catAx>
        <c:axId val="160141312"/>
        <c:scaling>
          <c:orientation val="minMax"/>
        </c:scaling>
        <c:axPos val="b"/>
        <c:tickLblPos val="nextTo"/>
        <c:txPr>
          <a:bodyPr/>
          <a:lstStyle/>
          <a:p>
            <a:pPr>
              <a:defRPr sz="1800" b="1"/>
            </a:pPr>
            <a:endParaRPr lang="ru-RU"/>
          </a:p>
        </c:txPr>
        <c:crossAx val="160142848"/>
        <c:crosses val="autoZero"/>
        <c:auto val="1"/>
        <c:lblAlgn val="ctr"/>
        <c:lblOffset val="100"/>
      </c:catAx>
      <c:valAx>
        <c:axId val="160142848"/>
        <c:scaling>
          <c:orientation val="minMax"/>
        </c:scaling>
        <c:axPos val="l"/>
        <c:majorGridlines/>
        <c:numFmt formatCode="General" sourceLinked="1"/>
        <c:tickLblPos val="nextTo"/>
        <c:crossAx val="160141312"/>
        <c:crosses val="autoZero"/>
        <c:crossBetween val="between"/>
      </c:valAx>
      <c:spPr>
        <a:ln>
          <a:noFill/>
        </a:ln>
      </c:spPr>
    </c:plotArea>
    <c:plotVisOnly val="1"/>
  </c:chart>
  <c:txPr>
    <a:bodyPr/>
    <a:lstStyle/>
    <a:p>
      <a:pPr>
        <a:defRPr sz="1800"/>
      </a:pPr>
      <a:endParaRPr lang="ru-RU"/>
    </a:p>
  </c:txPr>
  <c:externalData r:id="rId1"/>
</c:chartSpace>
</file>

<file path=ppt/charts/chart23.xml><?xml version="1.0" encoding="utf-8"?>
<c:chartSpace xmlns:c="http://schemas.openxmlformats.org/drawingml/2006/chart" xmlns:a="http://schemas.openxmlformats.org/drawingml/2006/main" xmlns:r="http://schemas.openxmlformats.org/officeDocument/2006/relationships">
  <c:date1904 val="1"/>
  <c:lang val="ru-RU"/>
  <c:chart>
    <c:autoTitleDeleted val="1"/>
    <c:plotArea>
      <c:layout/>
      <c:barChart>
        <c:barDir val="col"/>
        <c:grouping val="clustered"/>
        <c:ser>
          <c:idx val="0"/>
          <c:order val="0"/>
          <c:tx>
            <c:strRef>
              <c:f>Лист1!$B$1</c:f>
              <c:strCache>
                <c:ptCount val="1"/>
                <c:pt idx="0">
                  <c:v>ДОХОДЫ</c:v>
                </c:pt>
              </c:strCache>
            </c:strRef>
          </c:tx>
          <c:spPr>
            <a:solidFill>
              <a:schemeClr val="accent2">
                <a:lumMod val="75000"/>
              </a:schemeClr>
            </a:solidFill>
          </c:spPr>
          <c:dLbls>
            <c:dLbl>
              <c:idx val="0"/>
              <c:layout>
                <c:manualLayout>
                  <c:x val="4.6823705920581134E-3"/>
                  <c:y val="1.0461095433196435E-2"/>
                </c:manualLayout>
              </c:layout>
              <c:tx>
                <c:rich>
                  <a:bodyPr/>
                  <a:lstStyle/>
                  <a:p>
                    <a:r>
                      <a:rPr lang="en-US" dirty="0" smtClean="0"/>
                      <a:t>58040</a:t>
                    </a:r>
                    <a:r>
                      <a:rPr lang="ru-RU" dirty="0" smtClean="0"/>
                      <a:t>.</a:t>
                    </a:r>
                    <a:r>
                      <a:rPr lang="en-US" dirty="0" smtClean="0"/>
                      <a:t>4</a:t>
                    </a:r>
                    <a:endParaRPr lang="en-US" dirty="0"/>
                  </a:p>
                </c:rich>
              </c:tx>
              <c:showVal val="1"/>
            </c:dLbl>
            <c:dLbl>
              <c:idx val="1"/>
              <c:layout/>
              <c:tx>
                <c:rich>
                  <a:bodyPr/>
                  <a:lstStyle/>
                  <a:p>
                    <a:r>
                      <a:rPr lang="en-US" smtClean="0"/>
                      <a:t>62655</a:t>
                    </a:r>
                    <a:r>
                      <a:rPr lang="ru-RU" smtClean="0"/>
                      <a:t>.</a:t>
                    </a:r>
                    <a:r>
                      <a:rPr lang="en-US" smtClean="0"/>
                      <a:t>6</a:t>
                    </a:r>
                    <a:endParaRPr lang="en-US"/>
                  </a:p>
                </c:rich>
              </c:tx>
              <c:showVal val="1"/>
            </c:dLbl>
            <c:dLbl>
              <c:idx val="2"/>
              <c:layout>
                <c:manualLayout>
                  <c:x val="-1.4946550194987803E-3"/>
                  <c:y val="1.5691437222719182E-2"/>
                </c:manualLayout>
              </c:layout>
              <c:tx>
                <c:rich>
                  <a:bodyPr/>
                  <a:lstStyle/>
                  <a:p>
                    <a:r>
                      <a:rPr lang="en-US" dirty="0" smtClean="0"/>
                      <a:t>62110</a:t>
                    </a:r>
                    <a:r>
                      <a:rPr lang="ru-RU" dirty="0" smtClean="0"/>
                      <a:t>.</a:t>
                    </a:r>
                    <a:r>
                      <a:rPr lang="en-US" dirty="0" smtClean="0"/>
                      <a:t>1</a:t>
                    </a:r>
                    <a:endParaRPr lang="en-US" dirty="0"/>
                  </a:p>
                </c:rich>
              </c:tx>
              <c:showVal val="1"/>
            </c:dLbl>
            <c:dLbl>
              <c:idx val="3"/>
              <c:layout>
                <c:manualLayout>
                  <c:x val="1.4946550194987803E-3"/>
                  <c:y val="7.8458215748973426E-3"/>
                </c:manualLayout>
              </c:layout>
              <c:showVal val="1"/>
            </c:dLbl>
            <c:txPr>
              <a:bodyPr/>
              <a:lstStyle/>
              <a:p>
                <a:pPr>
                  <a:defRPr sz="2400" b="1">
                    <a:solidFill>
                      <a:schemeClr val="accent2">
                        <a:lumMod val="75000"/>
                      </a:schemeClr>
                    </a:solidFill>
                  </a:defRPr>
                </a:pPr>
                <a:endParaRPr lang="ru-RU"/>
              </a:p>
            </c:txPr>
            <c:showVal val="1"/>
          </c:dLbls>
          <c:cat>
            <c:strRef>
              <c:f>Лист1!$A$2:$A$4</c:f>
              <c:strCache>
                <c:ptCount val="3"/>
                <c:pt idx="0">
                  <c:v>2024 год</c:v>
                </c:pt>
                <c:pt idx="1">
                  <c:v>2025 год</c:v>
                </c:pt>
                <c:pt idx="2">
                  <c:v>2026 год</c:v>
                </c:pt>
              </c:strCache>
            </c:strRef>
          </c:cat>
          <c:val>
            <c:numRef>
              <c:f>Лист1!$B$2:$B$4</c:f>
              <c:numCache>
                <c:formatCode>General</c:formatCode>
                <c:ptCount val="3"/>
                <c:pt idx="0">
                  <c:v>58040.4</c:v>
                </c:pt>
                <c:pt idx="1">
                  <c:v>62655.6</c:v>
                </c:pt>
                <c:pt idx="2">
                  <c:v>62110.1</c:v>
                </c:pt>
              </c:numCache>
            </c:numRef>
          </c:val>
        </c:ser>
        <c:axId val="160225536"/>
        <c:axId val="160227328"/>
      </c:barChart>
      <c:catAx>
        <c:axId val="160225536"/>
        <c:scaling>
          <c:orientation val="minMax"/>
        </c:scaling>
        <c:axPos val="b"/>
        <c:tickLblPos val="nextTo"/>
        <c:txPr>
          <a:bodyPr/>
          <a:lstStyle/>
          <a:p>
            <a:pPr>
              <a:defRPr sz="1800" b="1"/>
            </a:pPr>
            <a:endParaRPr lang="ru-RU"/>
          </a:p>
        </c:txPr>
        <c:crossAx val="160227328"/>
        <c:crosses val="autoZero"/>
        <c:auto val="1"/>
        <c:lblAlgn val="ctr"/>
        <c:lblOffset val="100"/>
      </c:catAx>
      <c:valAx>
        <c:axId val="160227328"/>
        <c:scaling>
          <c:orientation val="minMax"/>
        </c:scaling>
        <c:axPos val="l"/>
        <c:majorGridlines/>
        <c:numFmt formatCode="General" sourceLinked="1"/>
        <c:tickLblPos val="nextTo"/>
        <c:crossAx val="160225536"/>
        <c:crosses val="autoZero"/>
        <c:crossBetween val="between"/>
      </c:valAx>
      <c:spPr>
        <a:ln>
          <a:noFill/>
        </a:ln>
      </c:spPr>
    </c:plotArea>
    <c:plotVisOnly val="1"/>
  </c:chart>
  <c:txPr>
    <a:bodyPr/>
    <a:lstStyle/>
    <a:p>
      <a:pPr>
        <a:defRPr sz="1800"/>
      </a:pPr>
      <a:endParaRPr lang="ru-RU"/>
    </a:p>
  </c:txPr>
  <c:externalData r:id="rId1"/>
</c:chartSpace>
</file>

<file path=ppt/charts/chart24.xml><?xml version="1.0" encoding="utf-8"?>
<c:chartSpace xmlns:c="http://schemas.openxmlformats.org/drawingml/2006/chart" xmlns:a="http://schemas.openxmlformats.org/drawingml/2006/main" xmlns:r="http://schemas.openxmlformats.org/officeDocument/2006/relationships">
  <c:date1904 val="1"/>
  <c:lang val="ru-RU"/>
  <c:chart>
    <c:title>
      <c:tx>
        <c:rich>
          <a:bodyPr/>
          <a:lstStyle/>
          <a:p>
            <a:pPr>
              <a:defRPr sz="2800" u="sng"/>
            </a:pPr>
            <a:r>
              <a:rPr lang="ru-RU" sz="2800" u="sng" dirty="0"/>
              <a:t>2024 </a:t>
            </a:r>
            <a:r>
              <a:rPr lang="ru-RU" sz="2800" u="sng" dirty="0" smtClean="0"/>
              <a:t>год – </a:t>
            </a:r>
            <a:r>
              <a:rPr lang="ru-RU" sz="2800" u="sng" dirty="0" smtClean="0">
                <a:solidFill>
                  <a:schemeClr val="accent2">
                    <a:lumMod val="75000"/>
                  </a:schemeClr>
                </a:solidFill>
              </a:rPr>
              <a:t>92563.6</a:t>
            </a:r>
            <a:r>
              <a:rPr lang="ru-RU" sz="2800" u="sng" baseline="0" dirty="0" smtClean="0">
                <a:solidFill>
                  <a:schemeClr val="accent2">
                    <a:lumMod val="75000"/>
                  </a:schemeClr>
                </a:solidFill>
              </a:rPr>
              <a:t> </a:t>
            </a:r>
            <a:r>
              <a:rPr lang="ru-RU" sz="2800" u="sng" baseline="0" dirty="0" smtClean="0"/>
              <a:t>тыс. руб.</a:t>
            </a:r>
            <a:endParaRPr lang="ru-RU" sz="2800" u="sng" dirty="0"/>
          </a:p>
        </c:rich>
      </c:tx>
      <c:layout>
        <c:manualLayout>
          <c:xMode val="edge"/>
          <c:yMode val="edge"/>
          <c:x val="0.2827277293263713"/>
          <c:y val="1.430021288925855E-2"/>
        </c:manualLayout>
      </c:layout>
    </c:title>
    <c:view3D>
      <c:perspective val="30"/>
    </c:view3D>
    <c:plotArea>
      <c:layout>
        <c:manualLayout>
          <c:layoutTarget val="inner"/>
          <c:xMode val="edge"/>
          <c:yMode val="edge"/>
          <c:x val="9.130316538903091E-2"/>
          <c:y val="0.18519864159237581"/>
          <c:w val="0.35083671258749038"/>
          <c:h val="0.4703460126052062"/>
        </c:manualLayout>
      </c:layout>
      <c:bar3DChart>
        <c:barDir val="col"/>
        <c:grouping val="stacked"/>
        <c:ser>
          <c:idx val="0"/>
          <c:order val="0"/>
          <c:tx>
            <c:strRef>
              <c:f>Лист1!$B$1</c:f>
              <c:strCache>
                <c:ptCount val="1"/>
                <c:pt idx="0">
                  <c:v>2024 год</c:v>
                </c:pt>
              </c:strCache>
            </c:strRef>
          </c:tx>
          <c:dPt>
            <c:idx val="0"/>
            <c:spPr>
              <a:solidFill>
                <a:srgbClr val="FFC000"/>
              </a:solidFill>
            </c:spPr>
          </c:dPt>
          <c:dPt>
            <c:idx val="1"/>
            <c:spPr>
              <a:solidFill>
                <a:schemeClr val="accent5">
                  <a:lumMod val="75000"/>
                </a:schemeClr>
              </a:solidFill>
            </c:spPr>
          </c:dPt>
          <c:dPt>
            <c:idx val="2"/>
            <c:spPr>
              <a:solidFill>
                <a:srgbClr val="FFFF00"/>
              </a:solidFill>
            </c:spPr>
          </c:dPt>
          <c:dPt>
            <c:idx val="3"/>
            <c:spPr>
              <a:solidFill>
                <a:schemeClr val="accent4">
                  <a:lumMod val="20000"/>
                  <a:lumOff val="80000"/>
                </a:schemeClr>
              </a:solidFill>
            </c:spPr>
          </c:dPt>
          <c:dLbls>
            <c:dLbl>
              <c:idx val="0"/>
              <c:layout>
                <c:manualLayout>
                  <c:x val="-4.7324950005554915E-2"/>
                  <c:y val="-1.4458603698688141E-2"/>
                </c:manualLayout>
              </c:layout>
              <c:showVal val="1"/>
            </c:dLbl>
            <c:dLbl>
              <c:idx val="1"/>
              <c:layout>
                <c:manualLayout>
                  <c:x val="-7.5845392178646817E-2"/>
                  <c:y val="-0.14271725063581533"/>
                </c:manualLayout>
              </c:layout>
              <c:showVal val="1"/>
            </c:dLbl>
            <c:dLbl>
              <c:idx val="2"/>
              <c:layout>
                <c:manualLayout>
                  <c:x val="1.5324165370514398E-2"/>
                  <c:y val="-0.27356100823632179"/>
                </c:manualLayout>
              </c:layout>
              <c:showVal val="1"/>
            </c:dLbl>
            <c:dLbl>
              <c:idx val="3"/>
              <c:layout>
                <c:manualLayout>
                  <c:x val="8.2468961782024217E-2"/>
                  <c:y val="0.14144111615225952"/>
                </c:manualLayout>
              </c:layout>
              <c:showVal val="1"/>
            </c:dLbl>
            <c:txPr>
              <a:bodyPr/>
              <a:lstStyle/>
              <a:p>
                <a:pPr>
                  <a:defRPr sz="2400" b="1">
                    <a:solidFill>
                      <a:schemeClr val="accent2">
                        <a:lumMod val="50000"/>
                      </a:schemeClr>
                    </a:solidFill>
                  </a:defRPr>
                </a:pPr>
                <a:endParaRPr lang="ru-RU"/>
              </a:p>
            </c:txPr>
            <c:showVal val="1"/>
          </c:dLbls>
          <c:cat>
            <c:strRef>
              <c:f>Лист1!$A$2:$A$3</c:f>
              <c:strCache>
                <c:ptCount val="2"/>
                <c:pt idx="0">
                  <c:v>ТРАНСПОРТ </c:v>
                </c:pt>
                <c:pt idx="1">
                  <c:v>ДОРОЖНОЕ ХОЗЯЙСТВО</c:v>
                </c:pt>
              </c:strCache>
            </c:strRef>
          </c:cat>
          <c:val>
            <c:numRef>
              <c:f>Лист1!$B$2:$B$3</c:f>
              <c:numCache>
                <c:formatCode>General</c:formatCode>
                <c:ptCount val="2"/>
                <c:pt idx="0">
                  <c:v>20</c:v>
                </c:pt>
                <c:pt idx="1">
                  <c:v>91885</c:v>
                </c:pt>
              </c:numCache>
            </c:numRef>
          </c:val>
        </c:ser>
        <c:gapWidth val="100"/>
        <c:shape val="cylinder"/>
        <c:axId val="160365184"/>
        <c:axId val="160248192"/>
        <c:axId val="0"/>
      </c:bar3DChart>
      <c:catAx>
        <c:axId val="160365184"/>
        <c:scaling>
          <c:orientation val="minMax"/>
        </c:scaling>
        <c:delete val="1"/>
        <c:axPos val="b"/>
        <c:tickLblPos val="none"/>
        <c:crossAx val="160248192"/>
        <c:crosses val="autoZero"/>
        <c:auto val="1"/>
        <c:lblAlgn val="ctr"/>
        <c:lblOffset val="100"/>
      </c:catAx>
      <c:valAx>
        <c:axId val="160248192"/>
        <c:scaling>
          <c:orientation val="minMax"/>
        </c:scaling>
        <c:axPos val="l"/>
        <c:majorGridlines/>
        <c:numFmt formatCode="General" sourceLinked="1"/>
        <c:tickLblPos val="nextTo"/>
        <c:crossAx val="160365184"/>
        <c:crosses val="autoZero"/>
        <c:crossBetween val="between"/>
      </c:valAx>
    </c:plotArea>
    <c:legend>
      <c:legendPos val="r"/>
      <c:legendEntry>
        <c:idx val="1"/>
        <c:txPr>
          <a:bodyPr/>
          <a:lstStyle/>
          <a:p>
            <a:pPr>
              <a:defRPr sz="1400" b="1" baseline="0"/>
            </a:pPr>
            <a:endParaRPr lang="ru-RU"/>
          </a:p>
        </c:txPr>
      </c:legendEntry>
      <c:layout>
        <c:manualLayout>
          <c:xMode val="edge"/>
          <c:yMode val="edge"/>
          <c:x val="0.44185588175387946"/>
          <c:y val="0.26943534051772011"/>
          <c:w val="0.54344667722104967"/>
          <c:h val="5.607128487225143E-2"/>
        </c:manualLayout>
      </c:layout>
      <c:txPr>
        <a:bodyPr/>
        <a:lstStyle/>
        <a:p>
          <a:pPr>
            <a:defRPr sz="1400" b="1"/>
          </a:pPr>
          <a:endParaRPr lang="ru-RU"/>
        </a:p>
      </c:txPr>
    </c:legend>
    <c:plotVisOnly val="1"/>
  </c:chart>
  <c:txPr>
    <a:bodyPr/>
    <a:lstStyle/>
    <a:p>
      <a:pPr>
        <a:defRPr sz="1800"/>
      </a:pPr>
      <a:endParaRPr lang="ru-RU"/>
    </a:p>
  </c:txPr>
  <c:externalData r:id="rId1"/>
  <c:userShapes r:id="rId2"/>
</c:chartSpace>
</file>

<file path=ppt/charts/chart25.xml><?xml version="1.0" encoding="utf-8"?>
<c:chartSpace xmlns:c="http://schemas.openxmlformats.org/drawingml/2006/chart" xmlns:a="http://schemas.openxmlformats.org/drawingml/2006/main" xmlns:r="http://schemas.openxmlformats.org/officeDocument/2006/relationships">
  <c:date1904 val="1"/>
  <c:lang val="ru-RU"/>
  <c:chart>
    <c:title>
      <c:tx>
        <c:rich>
          <a:bodyPr/>
          <a:lstStyle/>
          <a:p>
            <a:pPr>
              <a:defRPr sz="2800" u="sng"/>
            </a:pPr>
            <a:r>
              <a:rPr lang="ru-RU" sz="2800" u="sng" dirty="0" smtClean="0"/>
              <a:t>2025 год – </a:t>
            </a:r>
            <a:r>
              <a:rPr lang="ru-RU" sz="2800" u="sng" dirty="0" smtClean="0">
                <a:solidFill>
                  <a:schemeClr val="accent2">
                    <a:lumMod val="75000"/>
                  </a:schemeClr>
                </a:solidFill>
              </a:rPr>
              <a:t>426402.5</a:t>
            </a:r>
            <a:r>
              <a:rPr lang="ru-RU" sz="2800" u="sng" baseline="0" dirty="0" smtClean="0"/>
              <a:t> </a:t>
            </a:r>
            <a:r>
              <a:rPr lang="ru-RU" sz="2800" u="sng" baseline="0" dirty="0" smtClean="0"/>
              <a:t>тыс. руб.</a:t>
            </a:r>
            <a:endParaRPr lang="ru-RU" sz="2800" u="sng" dirty="0"/>
          </a:p>
        </c:rich>
      </c:tx>
      <c:layout>
        <c:manualLayout>
          <c:xMode val="edge"/>
          <c:yMode val="edge"/>
          <c:x val="0.2827277293263713"/>
          <c:y val="1.430021288925855E-2"/>
        </c:manualLayout>
      </c:layout>
    </c:title>
    <c:view3D>
      <c:perspective val="30"/>
    </c:view3D>
    <c:plotArea>
      <c:layout>
        <c:manualLayout>
          <c:layoutTarget val="inner"/>
          <c:xMode val="edge"/>
          <c:yMode val="edge"/>
          <c:x val="9.1303165389030938E-2"/>
          <c:y val="0.18519864159237587"/>
          <c:w val="0.35083671258749038"/>
          <c:h val="0.47034601260520625"/>
        </c:manualLayout>
      </c:layout>
      <c:bar3DChart>
        <c:barDir val="col"/>
        <c:grouping val="stacked"/>
        <c:ser>
          <c:idx val="0"/>
          <c:order val="0"/>
          <c:tx>
            <c:strRef>
              <c:f>Лист1!$B$1</c:f>
              <c:strCache>
                <c:ptCount val="1"/>
                <c:pt idx="0">
                  <c:v>2024 год</c:v>
                </c:pt>
              </c:strCache>
            </c:strRef>
          </c:tx>
          <c:dPt>
            <c:idx val="0"/>
            <c:spPr>
              <a:solidFill>
                <a:srgbClr val="FFC000"/>
              </a:solidFill>
            </c:spPr>
          </c:dPt>
          <c:dPt>
            <c:idx val="1"/>
            <c:spPr>
              <a:solidFill>
                <a:schemeClr val="accent5">
                  <a:lumMod val="75000"/>
                </a:schemeClr>
              </a:solidFill>
            </c:spPr>
          </c:dPt>
          <c:dPt>
            <c:idx val="2"/>
            <c:spPr>
              <a:solidFill>
                <a:srgbClr val="FFFF00"/>
              </a:solidFill>
            </c:spPr>
          </c:dPt>
          <c:dPt>
            <c:idx val="3"/>
            <c:spPr>
              <a:solidFill>
                <a:schemeClr val="accent4">
                  <a:lumMod val="20000"/>
                  <a:lumOff val="80000"/>
                </a:schemeClr>
              </a:solidFill>
            </c:spPr>
          </c:dPt>
          <c:dLbls>
            <c:dLbl>
              <c:idx val="0"/>
              <c:layout>
                <c:manualLayout>
                  <c:x val="-4.7324950005554915E-2"/>
                  <c:y val="-1.4458603698688141E-2"/>
                </c:manualLayout>
              </c:layout>
              <c:showVal val="1"/>
            </c:dLbl>
            <c:dLbl>
              <c:idx val="1"/>
              <c:layout>
                <c:manualLayout>
                  <c:x val="-9.4952065511239636E-2"/>
                  <c:y val="-0.16655093878457947"/>
                </c:manualLayout>
              </c:layout>
              <c:showVal val="1"/>
            </c:dLbl>
            <c:dLbl>
              <c:idx val="2"/>
              <c:layout>
                <c:manualLayout>
                  <c:x val="1.5324165370514401E-2"/>
                  <c:y val="-0.27356100823632179"/>
                </c:manualLayout>
              </c:layout>
              <c:showVal val="1"/>
            </c:dLbl>
            <c:dLbl>
              <c:idx val="3"/>
              <c:layout>
                <c:manualLayout>
                  <c:x val="8.2468961782024217E-2"/>
                  <c:y val="0.14144111615225957"/>
                </c:manualLayout>
              </c:layout>
              <c:showVal val="1"/>
            </c:dLbl>
            <c:txPr>
              <a:bodyPr/>
              <a:lstStyle/>
              <a:p>
                <a:pPr>
                  <a:defRPr sz="2400" b="1">
                    <a:solidFill>
                      <a:schemeClr val="accent2">
                        <a:lumMod val="50000"/>
                      </a:schemeClr>
                    </a:solidFill>
                  </a:defRPr>
                </a:pPr>
                <a:endParaRPr lang="ru-RU"/>
              </a:p>
            </c:txPr>
            <c:showVal val="1"/>
          </c:dLbls>
          <c:cat>
            <c:strRef>
              <c:f>Лист1!$A$2:$A$3</c:f>
              <c:strCache>
                <c:ptCount val="2"/>
                <c:pt idx="0">
                  <c:v>ТРАНСПОРТ </c:v>
                </c:pt>
                <c:pt idx="1">
                  <c:v>ДОРОЖНОЕ ХОЗЯЙСТВО</c:v>
                </c:pt>
              </c:strCache>
            </c:strRef>
          </c:cat>
          <c:val>
            <c:numRef>
              <c:f>Лист1!$B$2:$B$3</c:f>
              <c:numCache>
                <c:formatCode>General</c:formatCode>
                <c:ptCount val="2"/>
                <c:pt idx="0">
                  <c:v>20</c:v>
                </c:pt>
                <c:pt idx="1">
                  <c:v>425497.8</c:v>
                </c:pt>
              </c:numCache>
            </c:numRef>
          </c:val>
        </c:ser>
        <c:gapWidth val="100"/>
        <c:shape val="cylinder"/>
        <c:axId val="160296320"/>
        <c:axId val="160298112"/>
        <c:axId val="0"/>
      </c:bar3DChart>
      <c:catAx>
        <c:axId val="160296320"/>
        <c:scaling>
          <c:orientation val="minMax"/>
        </c:scaling>
        <c:delete val="1"/>
        <c:axPos val="b"/>
        <c:tickLblPos val="none"/>
        <c:crossAx val="160298112"/>
        <c:crosses val="autoZero"/>
        <c:auto val="1"/>
        <c:lblAlgn val="ctr"/>
        <c:lblOffset val="100"/>
      </c:catAx>
      <c:valAx>
        <c:axId val="160298112"/>
        <c:scaling>
          <c:orientation val="minMax"/>
        </c:scaling>
        <c:axPos val="l"/>
        <c:majorGridlines/>
        <c:numFmt formatCode="General" sourceLinked="1"/>
        <c:tickLblPos val="nextTo"/>
        <c:crossAx val="160296320"/>
        <c:crosses val="autoZero"/>
        <c:crossBetween val="between"/>
      </c:valAx>
    </c:plotArea>
    <c:legend>
      <c:legendPos val="r"/>
      <c:legendEntry>
        <c:idx val="1"/>
        <c:txPr>
          <a:bodyPr/>
          <a:lstStyle/>
          <a:p>
            <a:pPr>
              <a:defRPr sz="1400" b="1" baseline="0"/>
            </a:pPr>
            <a:endParaRPr lang="ru-RU"/>
          </a:p>
        </c:txPr>
      </c:legendEntry>
      <c:layout>
        <c:manualLayout>
          <c:xMode val="edge"/>
          <c:yMode val="edge"/>
          <c:x val="0.44185588175387952"/>
          <c:y val="0.26943534051772006"/>
          <c:w val="0.54344667722104967"/>
          <c:h val="5.607128487225143E-2"/>
        </c:manualLayout>
      </c:layout>
      <c:txPr>
        <a:bodyPr/>
        <a:lstStyle/>
        <a:p>
          <a:pPr>
            <a:defRPr sz="1400" b="1"/>
          </a:pPr>
          <a:endParaRPr lang="ru-RU"/>
        </a:p>
      </c:txPr>
    </c:legend>
    <c:plotVisOnly val="1"/>
  </c:chart>
  <c:txPr>
    <a:bodyPr/>
    <a:lstStyle/>
    <a:p>
      <a:pPr>
        <a:defRPr sz="1800"/>
      </a:pPr>
      <a:endParaRPr lang="ru-RU"/>
    </a:p>
  </c:txPr>
  <c:externalData r:id="rId1"/>
  <c:userShapes r:id="rId2"/>
</c:chartSpace>
</file>

<file path=ppt/charts/chart26.xml><?xml version="1.0" encoding="utf-8"?>
<c:chartSpace xmlns:c="http://schemas.openxmlformats.org/drawingml/2006/chart" xmlns:a="http://schemas.openxmlformats.org/drawingml/2006/main" xmlns:r="http://schemas.openxmlformats.org/officeDocument/2006/relationships">
  <c:date1904 val="1"/>
  <c:lang val="ru-RU"/>
  <c:chart>
    <c:title>
      <c:tx>
        <c:rich>
          <a:bodyPr/>
          <a:lstStyle/>
          <a:p>
            <a:pPr>
              <a:defRPr sz="2800" u="sng"/>
            </a:pPr>
            <a:r>
              <a:rPr lang="ru-RU" sz="2800" u="sng" dirty="0" smtClean="0"/>
              <a:t>2026 год – </a:t>
            </a:r>
            <a:r>
              <a:rPr lang="ru-RU" sz="2800" u="sng" dirty="0" smtClean="0">
                <a:solidFill>
                  <a:schemeClr val="accent2">
                    <a:lumMod val="75000"/>
                  </a:schemeClr>
                </a:solidFill>
              </a:rPr>
              <a:t>68245.7</a:t>
            </a:r>
            <a:r>
              <a:rPr lang="ru-RU" sz="2800" u="sng" baseline="0" dirty="0" smtClean="0"/>
              <a:t> </a:t>
            </a:r>
            <a:r>
              <a:rPr lang="ru-RU" sz="2800" u="sng" baseline="0" dirty="0" smtClean="0"/>
              <a:t>тыс. руб.</a:t>
            </a:r>
            <a:endParaRPr lang="ru-RU" sz="2800" u="sng" dirty="0"/>
          </a:p>
        </c:rich>
      </c:tx>
      <c:layout>
        <c:manualLayout>
          <c:xMode val="edge"/>
          <c:yMode val="edge"/>
          <c:x val="0.2827277293263713"/>
          <c:y val="1.430021288925855E-2"/>
        </c:manualLayout>
      </c:layout>
    </c:title>
    <c:view3D>
      <c:perspective val="30"/>
    </c:view3D>
    <c:plotArea>
      <c:layout>
        <c:manualLayout>
          <c:layoutTarget val="inner"/>
          <c:xMode val="edge"/>
          <c:yMode val="edge"/>
          <c:x val="9.1303165389030938E-2"/>
          <c:y val="0.18519864159237587"/>
          <c:w val="0.35083671258749038"/>
          <c:h val="0.47034601260520625"/>
        </c:manualLayout>
      </c:layout>
      <c:bar3DChart>
        <c:barDir val="col"/>
        <c:grouping val="stacked"/>
        <c:ser>
          <c:idx val="0"/>
          <c:order val="0"/>
          <c:tx>
            <c:strRef>
              <c:f>Лист1!$B$1</c:f>
              <c:strCache>
                <c:ptCount val="1"/>
                <c:pt idx="0">
                  <c:v>2024 год</c:v>
                </c:pt>
              </c:strCache>
            </c:strRef>
          </c:tx>
          <c:dPt>
            <c:idx val="0"/>
            <c:spPr>
              <a:solidFill>
                <a:srgbClr val="FFC000"/>
              </a:solidFill>
            </c:spPr>
          </c:dPt>
          <c:dPt>
            <c:idx val="1"/>
            <c:spPr>
              <a:solidFill>
                <a:schemeClr val="accent5">
                  <a:lumMod val="75000"/>
                </a:schemeClr>
              </a:solidFill>
            </c:spPr>
          </c:dPt>
          <c:dPt>
            <c:idx val="2"/>
            <c:spPr>
              <a:solidFill>
                <a:srgbClr val="FFFF00"/>
              </a:solidFill>
            </c:spPr>
          </c:dPt>
          <c:dPt>
            <c:idx val="3"/>
            <c:spPr>
              <a:solidFill>
                <a:schemeClr val="accent4">
                  <a:lumMod val="20000"/>
                  <a:lumOff val="80000"/>
                </a:schemeClr>
              </a:solidFill>
            </c:spPr>
          </c:dPt>
          <c:dLbls>
            <c:dLbl>
              <c:idx val="0"/>
              <c:layout>
                <c:manualLayout>
                  <c:x val="-4.7324950005554915E-2"/>
                  <c:y val="-1.4458603698688141E-2"/>
                </c:manualLayout>
              </c:layout>
              <c:showVal val="1"/>
            </c:dLbl>
            <c:dLbl>
              <c:idx val="1"/>
              <c:layout>
                <c:manualLayout>
                  <c:x val="-9.0542833203718059E-2"/>
                  <c:y val="-0.14271725063581533"/>
                </c:manualLayout>
              </c:layout>
              <c:showVal val="1"/>
            </c:dLbl>
            <c:dLbl>
              <c:idx val="2"/>
              <c:layout>
                <c:manualLayout>
                  <c:x val="1.5324165370514401E-2"/>
                  <c:y val="-0.27356100823632179"/>
                </c:manualLayout>
              </c:layout>
              <c:showVal val="1"/>
            </c:dLbl>
            <c:dLbl>
              <c:idx val="3"/>
              <c:layout>
                <c:manualLayout>
                  <c:x val="8.2468961782024217E-2"/>
                  <c:y val="0.14144111615225957"/>
                </c:manualLayout>
              </c:layout>
              <c:showVal val="1"/>
            </c:dLbl>
            <c:txPr>
              <a:bodyPr/>
              <a:lstStyle/>
              <a:p>
                <a:pPr>
                  <a:defRPr sz="2400" b="1">
                    <a:solidFill>
                      <a:schemeClr val="accent2">
                        <a:lumMod val="50000"/>
                      </a:schemeClr>
                    </a:solidFill>
                  </a:defRPr>
                </a:pPr>
                <a:endParaRPr lang="ru-RU"/>
              </a:p>
            </c:txPr>
            <c:showVal val="1"/>
          </c:dLbls>
          <c:cat>
            <c:strRef>
              <c:f>Лист1!$A$2:$A$3</c:f>
              <c:strCache>
                <c:ptCount val="2"/>
                <c:pt idx="0">
                  <c:v>ТРАНСПОРТ </c:v>
                </c:pt>
                <c:pt idx="1">
                  <c:v>ДОРОЖНОЕ ХОЗЯЙСТВО</c:v>
                </c:pt>
              </c:strCache>
            </c:strRef>
          </c:cat>
          <c:val>
            <c:numRef>
              <c:f>Лист1!$B$2:$B$3</c:f>
              <c:numCache>
                <c:formatCode>General</c:formatCode>
                <c:ptCount val="2"/>
                <c:pt idx="0">
                  <c:v>20</c:v>
                </c:pt>
                <c:pt idx="1">
                  <c:v>67345.899999999994</c:v>
                </c:pt>
              </c:numCache>
            </c:numRef>
          </c:val>
        </c:ser>
        <c:gapWidth val="100"/>
        <c:shape val="cylinder"/>
        <c:axId val="160556544"/>
        <c:axId val="160558080"/>
        <c:axId val="0"/>
      </c:bar3DChart>
      <c:catAx>
        <c:axId val="160556544"/>
        <c:scaling>
          <c:orientation val="minMax"/>
        </c:scaling>
        <c:delete val="1"/>
        <c:axPos val="b"/>
        <c:tickLblPos val="none"/>
        <c:crossAx val="160558080"/>
        <c:crosses val="autoZero"/>
        <c:auto val="1"/>
        <c:lblAlgn val="ctr"/>
        <c:lblOffset val="100"/>
      </c:catAx>
      <c:valAx>
        <c:axId val="160558080"/>
        <c:scaling>
          <c:orientation val="minMax"/>
        </c:scaling>
        <c:axPos val="l"/>
        <c:majorGridlines/>
        <c:numFmt formatCode="General" sourceLinked="1"/>
        <c:tickLblPos val="nextTo"/>
        <c:crossAx val="160556544"/>
        <c:crosses val="autoZero"/>
        <c:crossBetween val="between"/>
      </c:valAx>
    </c:plotArea>
    <c:legend>
      <c:legendPos val="r"/>
      <c:legendEntry>
        <c:idx val="1"/>
        <c:txPr>
          <a:bodyPr/>
          <a:lstStyle/>
          <a:p>
            <a:pPr>
              <a:defRPr sz="1400" b="1" baseline="0"/>
            </a:pPr>
            <a:endParaRPr lang="ru-RU"/>
          </a:p>
        </c:txPr>
      </c:legendEntry>
      <c:layout>
        <c:manualLayout>
          <c:xMode val="edge"/>
          <c:yMode val="edge"/>
          <c:x val="0.44185588175387952"/>
          <c:y val="0.26943534051772006"/>
          <c:w val="0.54344667722104967"/>
          <c:h val="5.607128487225143E-2"/>
        </c:manualLayout>
      </c:layout>
      <c:txPr>
        <a:bodyPr/>
        <a:lstStyle/>
        <a:p>
          <a:pPr>
            <a:defRPr sz="1400" b="1"/>
          </a:pPr>
          <a:endParaRPr lang="ru-RU"/>
        </a:p>
      </c:txPr>
    </c:legend>
    <c:plotVisOnly val="1"/>
  </c:chart>
  <c:txPr>
    <a:bodyPr/>
    <a:lstStyle/>
    <a:p>
      <a:pPr>
        <a:defRPr sz="1800"/>
      </a:pPr>
      <a:endParaRPr lang="ru-RU"/>
    </a:p>
  </c:txPr>
  <c:externalData r:id="rId1"/>
  <c:userShapes r:id="rId2"/>
</c:chartSpace>
</file>

<file path=ppt/charts/chart27.xml><?xml version="1.0" encoding="utf-8"?>
<c:chartSpace xmlns:c="http://schemas.openxmlformats.org/drawingml/2006/chart" xmlns:a="http://schemas.openxmlformats.org/drawingml/2006/main" xmlns:r="http://schemas.openxmlformats.org/officeDocument/2006/relationships">
  <c:date1904 val="1"/>
  <c:lang val="ru-RU"/>
  <c:chart>
    <c:autoTitleDeleted val="1"/>
    <c:plotArea>
      <c:layout/>
      <c:barChart>
        <c:barDir val="col"/>
        <c:grouping val="clustered"/>
        <c:ser>
          <c:idx val="0"/>
          <c:order val="0"/>
          <c:tx>
            <c:strRef>
              <c:f>Лист1!$B$1</c:f>
              <c:strCache>
                <c:ptCount val="1"/>
                <c:pt idx="0">
                  <c:v>ДОХОДЫ</c:v>
                </c:pt>
              </c:strCache>
            </c:strRef>
          </c:tx>
          <c:spPr>
            <a:solidFill>
              <a:schemeClr val="accent2">
                <a:lumMod val="50000"/>
              </a:schemeClr>
            </a:solidFill>
          </c:spPr>
          <c:dLbls>
            <c:dLbl>
              <c:idx val="0"/>
              <c:layout>
                <c:manualLayout>
                  <c:x val="1.5607901973527321E-3"/>
                  <c:y val="-1.0461095433196435E-2"/>
                </c:manualLayout>
              </c:layout>
              <c:tx>
                <c:rich>
                  <a:bodyPr/>
                  <a:lstStyle/>
                  <a:p>
                    <a:r>
                      <a:rPr lang="en-US" dirty="0" smtClean="0"/>
                      <a:t>30078</a:t>
                    </a:r>
                    <a:r>
                      <a:rPr lang="ru-RU" dirty="0" smtClean="0"/>
                      <a:t>.</a:t>
                    </a:r>
                    <a:r>
                      <a:rPr lang="en-US" dirty="0" smtClean="0"/>
                      <a:t>6</a:t>
                    </a:r>
                    <a:endParaRPr lang="en-US" dirty="0"/>
                  </a:p>
                </c:rich>
              </c:tx>
              <c:showVal val="1"/>
            </c:dLbl>
            <c:dLbl>
              <c:idx val="1"/>
              <c:layout>
                <c:manualLayout>
                  <c:x val="0"/>
                  <c:y val="-2.6152738582991091E-2"/>
                </c:manualLayout>
              </c:layout>
              <c:tx>
                <c:rich>
                  <a:bodyPr/>
                  <a:lstStyle/>
                  <a:p>
                    <a:r>
                      <a:rPr lang="en-US" dirty="0" smtClean="0"/>
                      <a:t>29558</a:t>
                    </a:r>
                    <a:r>
                      <a:rPr lang="ru-RU" dirty="0" smtClean="0"/>
                      <a:t>.</a:t>
                    </a:r>
                    <a:r>
                      <a:rPr lang="en-US" dirty="0" smtClean="0"/>
                      <a:t>6</a:t>
                    </a:r>
                    <a:endParaRPr lang="en-US" dirty="0"/>
                  </a:p>
                </c:rich>
              </c:tx>
              <c:showVal val="1"/>
            </c:dLbl>
            <c:dLbl>
              <c:idx val="2"/>
              <c:layout>
                <c:manualLayout>
                  <c:x val="1.6269087112248106E-3"/>
                  <c:y val="-2.6152944510066556E-2"/>
                </c:manualLayout>
              </c:layout>
              <c:tx>
                <c:rich>
                  <a:bodyPr/>
                  <a:lstStyle/>
                  <a:p>
                    <a:r>
                      <a:rPr lang="en-US" dirty="0" smtClean="0"/>
                      <a:t>29558</a:t>
                    </a:r>
                    <a:r>
                      <a:rPr lang="ru-RU" dirty="0" smtClean="0"/>
                      <a:t>.</a:t>
                    </a:r>
                    <a:r>
                      <a:rPr lang="en-US" dirty="0" smtClean="0"/>
                      <a:t>6</a:t>
                    </a:r>
                    <a:endParaRPr lang="en-US" dirty="0"/>
                  </a:p>
                </c:rich>
              </c:tx>
              <c:showVal val="1"/>
            </c:dLbl>
            <c:dLbl>
              <c:idx val="3"/>
              <c:layout>
                <c:manualLayout>
                  <c:x val="1.4946550194987807E-3"/>
                  <c:y val="7.8458215748973426E-3"/>
                </c:manualLayout>
              </c:layout>
              <c:showVal val="1"/>
            </c:dLbl>
            <c:txPr>
              <a:bodyPr/>
              <a:lstStyle/>
              <a:p>
                <a:pPr>
                  <a:defRPr sz="2400" b="1">
                    <a:solidFill>
                      <a:schemeClr val="accent2">
                        <a:lumMod val="75000"/>
                      </a:schemeClr>
                    </a:solidFill>
                  </a:defRPr>
                </a:pPr>
                <a:endParaRPr lang="ru-RU"/>
              </a:p>
            </c:txPr>
            <c:showVal val="1"/>
          </c:dLbls>
          <c:cat>
            <c:strRef>
              <c:f>Лист1!$A$2:$A$4</c:f>
              <c:strCache>
                <c:ptCount val="3"/>
                <c:pt idx="0">
                  <c:v>2024 год</c:v>
                </c:pt>
                <c:pt idx="1">
                  <c:v>2025 год</c:v>
                </c:pt>
                <c:pt idx="2">
                  <c:v>2026 год</c:v>
                </c:pt>
              </c:strCache>
            </c:strRef>
          </c:cat>
          <c:val>
            <c:numRef>
              <c:f>Лист1!$B$2:$B$4</c:f>
              <c:numCache>
                <c:formatCode>General</c:formatCode>
                <c:ptCount val="3"/>
                <c:pt idx="0">
                  <c:v>30078.6</c:v>
                </c:pt>
                <c:pt idx="1">
                  <c:v>29558.6</c:v>
                </c:pt>
                <c:pt idx="2">
                  <c:v>29558.6</c:v>
                </c:pt>
              </c:numCache>
            </c:numRef>
          </c:val>
        </c:ser>
        <c:axId val="151581056"/>
        <c:axId val="151582592"/>
      </c:barChart>
      <c:catAx>
        <c:axId val="151581056"/>
        <c:scaling>
          <c:orientation val="minMax"/>
        </c:scaling>
        <c:axPos val="b"/>
        <c:tickLblPos val="nextTo"/>
        <c:txPr>
          <a:bodyPr/>
          <a:lstStyle/>
          <a:p>
            <a:pPr>
              <a:defRPr sz="1800" b="1"/>
            </a:pPr>
            <a:endParaRPr lang="ru-RU"/>
          </a:p>
        </c:txPr>
        <c:crossAx val="151582592"/>
        <c:crosses val="autoZero"/>
        <c:auto val="1"/>
        <c:lblAlgn val="ctr"/>
        <c:lblOffset val="100"/>
      </c:catAx>
      <c:valAx>
        <c:axId val="151582592"/>
        <c:scaling>
          <c:orientation val="minMax"/>
        </c:scaling>
        <c:axPos val="l"/>
        <c:majorGridlines/>
        <c:numFmt formatCode="General" sourceLinked="1"/>
        <c:tickLblPos val="nextTo"/>
        <c:crossAx val="151581056"/>
        <c:crosses val="autoZero"/>
        <c:crossBetween val="between"/>
      </c:valAx>
      <c:spPr>
        <a:ln>
          <a:noFill/>
        </a:ln>
      </c:spPr>
    </c:plotArea>
    <c:plotVisOnly val="1"/>
  </c:chart>
  <c:txPr>
    <a:bodyPr/>
    <a:lstStyle/>
    <a:p>
      <a:pPr>
        <a:defRPr sz="1800"/>
      </a:pPr>
      <a:endParaRPr lang="ru-RU"/>
    </a:p>
  </c:txPr>
  <c:externalData r:id="rId1"/>
</c:chartSpace>
</file>

<file path=ppt/charts/chart28.xml><?xml version="1.0" encoding="utf-8"?>
<c:chartSpace xmlns:c="http://schemas.openxmlformats.org/drawingml/2006/chart" xmlns:a="http://schemas.openxmlformats.org/drawingml/2006/main" xmlns:r="http://schemas.openxmlformats.org/officeDocument/2006/relationships">
  <c:date1904 val="1"/>
  <c:lang val="ru-RU"/>
  <c:chart>
    <c:title>
      <c:tx>
        <c:rich>
          <a:bodyPr/>
          <a:lstStyle/>
          <a:p>
            <a:pPr>
              <a:defRPr sz="2800" u="sng"/>
            </a:pPr>
            <a:r>
              <a:rPr lang="ru-RU" sz="2800" u="sng" dirty="0"/>
              <a:t>2024 </a:t>
            </a:r>
            <a:r>
              <a:rPr lang="ru-RU" sz="2800" u="sng" dirty="0" smtClean="0"/>
              <a:t>год – </a:t>
            </a:r>
            <a:r>
              <a:rPr lang="ru-RU" sz="2800" u="sng" dirty="0" smtClean="0">
                <a:solidFill>
                  <a:schemeClr val="accent2">
                    <a:lumMod val="75000"/>
                  </a:schemeClr>
                </a:solidFill>
              </a:rPr>
              <a:t>22597.1</a:t>
            </a:r>
            <a:r>
              <a:rPr lang="ru-RU" sz="2800" u="sng" baseline="0" dirty="0" smtClean="0"/>
              <a:t> </a:t>
            </a:r>
            <a:r>
              <a:rPr lang="ru-RU" sz="2800" u="sng" baseline="0" dirty="0" smtClean="0"/>
              <a:t>тыс. руб.</a:t>
            </a:r>
            <a:endParaRPr lang="ru-RU" sz="2800" u="sng" dirty="0"/>
          </a:p>
        </c:rich>
      </c:tx>
      <c:layout>
        <c:manualLayout>
          <c:xMode val="edge"/>
          <c:yMode val="edge"/>
          <c:x val="0.2827277293263713"/>
          <c:y val="1.430021288925855E-2"/>
        </c:manualLayout>
      </c:layout>
    </c:title>
    <c:view3D>
      <c:perspective val="30"/>
    </c:view3D>
    <c:plotArea>
      <c:layout>
        <c:manualLayout>
          <c:layoutTarget val="inner"/>
          <c:xMode val="edge"/>
          <c:yMode val="edge"/>
          <c:x val="9.1303165389030938E-2"/>
          <c:y val="0.18519864159237587"/>
          <c:w val="0.35083671258749038"/>
          <c:h val="0.47034601260520625"/>
        </c:manualLayout>
      </c:layout>
      <c:bar3DChart>
        <c:barDir val="col"/>
        <c:grouping val="stacked"/>
        <c:ser>
          <c:idx val="0"/>
          <c:order val="0"/>
          <c:tx>
            <c:strRef>
              <c:f>Лист1!$B$1</c:f>
              <c:strCache>
                <c:ptCount val="1"/>
                <c:pt idx="0">
                  <c:v>2024 год</c:v>
                </c:pt>
              </c:strCache>
            </c:strRef>
          </c:tx>
          <c:dPt>
            <c:idx val="0"/>
            <c:spPr>
              <a:solidFill>
                <a:srgbClr val="FF0000"/>
              </a:solidFill>
            </c:spPr>
          </c:dPt>
          <c:dPt>
            <c:idx val="1"/>
            <c:spPr>
              <a:solidFill>
                <a:schemeClr val="accent6">
                  <a:lumMod val="60000"/>
                  <a:lumOff val="40000"/>
                </a:schemeClr>
              </a:solidFill>
            </c:spPr>
          </c:dPt>
          <c:dPt>
            <c:idx val="2"/>
            <c:spPr>
              <a:solidFill>
                <a:srgbClr val="FFFF00"/>
              </a:solidFill>
            </c:spPr>
          </c:dPt>
          <c:dPt>
            <c:idx val="3"/>
            <c:spPr>
              <a:solidFill>
                <a:schemeClr val="accent4">
                  <a:lumMod val="20000"/>
                  <a:lumOff val="80000"/>
                </a:schemeClr>
              </a:solidFill>
            </c:spPr>
          </c:dPt>
          <c:dLbls>
            <c:dLbl>
              <c:idx val="0"/>
              <c:layout>
                <c:manualLayout>
                  <c:x val="1.1464698366848132E-2"/>
                  <c:y val="-0.12409356918300372"/>
                </c:manualLayout>
              </c:layout>
              <c:tx>
                <c:rich>
                  <a:bodyPr/>
                  <a:lstStyle/>
                  <a:p>
                    <a:r>
                      <a:rPr lang="en-US" dirty="0" smtClean="0"/>
                      <a:t>5878</a:t>
                    </a:r>
                    <a:r>
                      <a:rPr lang="ru-RU" dirty="0" smtClean="0"/>
                      <a:t>.</a:t>
                    </a:r>
                    <a:r>
                      <a:rPr lang="en-US" dirty="0" smtClean="0"/>
                      <a:t>1</a:t>
                    </a:r>
                    <a:endParaRPr lang="en-US" dirty="0"/>
                  </a:p>
                </c:rich>
              </c:tx>
              <c:showVal val="1"/>
            </c:dLbl>
            <c:dLbl>
              <c:idx val="1"/>
              <c:layout>
                <c:manualLayout>
                  <c:x val="1.0869509869273793E-2"/>
                  <c:y val="-0.22375179034161369"/>
                </c:manualLayout>
              </c:layout>
              <c:showVal val="1"/>
            </c:dLbl>
            <c:dLbl>
              <c:idx val="2"/>
              <c:layout>
                <c:manualLayout>
                  <c:x val="1.5324165370514401E-2"/>
                  <c:y val="-0.27356100823632179"/>
                </c:manualLayout>
              </c:layout>
              <c:showVal val="1"/>
            </c:dLbl>
            <c:dLbl>
              <c:idx val="3"/>
              <c:layout>
                <c:manualLayout>
                  <c:x val="8.2468961782024217E-2"/>
                  <c:y val="0.14144111615225957"/>
                </c:manualLayout>
              </c:layout>
              <c:showVal val="1"/>
            </c:dLbl>
            <c:txPr>
              <a:bodyPr/>
              <a:lstStyle/>
              <a:p>
                <a:pPr>
                  <a:defRPr sz="2400" b="1">
                    <a:solidFill>
                      <a:schemeClr val="accent2">
                        <a:lumMod val="50000"/>
                      </a:schemeClr>
                    </a:solidFill>
                  </a:defRPr>
                </a:pPr>
                <a:endParaRPr lang="ru-RU"/>
              </a:p>
            </c:txPr>
            <c:showVal val="1"/>
          </c:dLbls>
          <c:cat>
            <c:strRef>
              <c:f>Лист1!$A$2:$A$3</c:f>
              <c:strCache>
                <c:ptCount val="2"/>
                <c:pt idx="0">
                  <c:v>Предоставление субсидии на выполнение муниципального задания МБУК "Городская библиотека"</c:v>
                </c:pt>
                <c:pt idx="1">
                  <c:v>Предоставление субсидии на выполнение муниципального задания МБУК "ЦКД"</c:v>
                </c:pt>
              </c:strCache>
            </c:strRef>
          </c:cat>
          <c:val>
            <c:numRef>
              <c:f>Лист1!$B$2:$B$3</c:f>
              <c:numCache>
                <c:formatCode>General</c:formatCode>
                <c:ptCount val="2"/>
                <c:pt idx="0">
                  <c:v>5878.1</c:v>
                </c:pt>
                <c:pt idx="1">
                  <c:v>16719</c:v>
                </c:pt>
              </c:numCache>
            </c:numRef>
          </c:val>
        </c:ser>
        <c:gapWidth val="100"/>
        <c:shape val="cylinder"/>
        <c:axId val="151679744"/>
        <c:axId val="151681280"/>
        <c:axId val="0"/>
      </c:bar3DChart>
      <c:catAx>
        <c:axId val="151679744"/>
        <c:scaling>
          <c:orientation val="minMax"/>
        </c:scaling>
        <c:delete val="1"/>
        <c:axPos val="b"/>
        <c:tickLblPos val="none"/>
        <c:crossAx val="151681280"/>
        <c:crosses val="autoZero"/>
        <c:auto val="1"/>
        <c:lblAlgn val="ctr"/>
        <c:lblOffset val="100"/>
      </c:catAx>
      <c:valAx>
        <c:axId val="151681280"/>
        <c:scaling>
          <c:orientation val="minMax"/>
        </c:scaling>
        <c:axPos val="l"/>
        <c:majorGridlines/>
        <c:numFmt formatCode="General" sourceLinked="1"/>
        <c:tickLblPos val="nextTo"/>
        <c:crossAx val="151679744"/>
        <c:crosses val="autoZero"/>
        <c:crossBetween val="between"/>
      </c:valAx>
    </c:plotArea>
    <c:legend>
      <c:legendPos val="r"/>
      <c:legendEntry>
        <c:idx val="1"/>
        <c:txPr>
          <a:bodyPr/>
          <a:lstStyle/>
          <a:p>
            <a:pPr>
              <a:defRPr sz="1400" b="1" baseline="0"/>
            </a:pPr>
            <a:endParaRPr lang="ru-RU"/>
          </a:p>
        </c:txPr>
      </c:legendEntry>
      <c:layout>
        <c:manualLayout>
          <c:xMode val="edge"/>
          <c:yMode val="edge"/>
          <c:x val="0.44773485816390779"/>
          <c:y val="0.1598003750334048"/>
          <c:w val="0.54344667722104967"/>
          <c:h val="0.35399238673180472"/>
        </c:manualLayout>
      </c:layout>
      <c:txPr>
        <a:bodyPr/>
        <a:lstStyle/>
        <a:p>
          <a:pPr>
            <a:defRPr sz="1400" b="1"/>
          </a:pPr>
          <a:endParaRPr lang="ru-RU"/>
        </a:p>
      </c:txPr>
    </c:legend>
    <c:plotVisOnly val="1"/>
  </c:chart>
  <c:txPr>
    <a:bodyPr/>
    <a:lstStyle/>
    <a:p>
      <a:pPr>
        <a:defRPr sz="1800"/>
      </a:pPr>
      <a:endParaRPr lang="ru-RU"/>
    </a:p>
  </c:txPr>
  <c:externalData r:id="rId1"/>
  <c:userShapes r:id="rId2"/>
</c:chartSpace>
</file>

<file path=ppt/charts/chart29.xml><?xml version="1.0" encoding="utf-8"?>
<c:chartSpace xmlns:c="http://schemas.openxmlformats.org/drawingml/2006/chart" xmlns:a="http://schemas.openxmlformats.org/drawingml/2006/main" xmlns:r="http://schemas.openxmlformats.org/officeDocument/2006/relationships">
  <c:date1904 val="1"/>
  <c:lang val="ru-RU"/>
  <c:chart>
    <c:title>
      <c:tx>
        <c:rich>
          <a:bodyPr/>
          <a:lstStyle/>
          <a:p>
            <a:pPr>
              <a:defRPr sz="2800" u="sng"/>
            </a:pPr>
            <a:r>
              <a:rPr lang="ru-RU" sz="2800" u="sng" dirty="0" smtClean="0"/>
              <a:t>2025 год – </a:t>
            </a:r>
            <a:r>
              <a:rPr lang="ru-RU" sz="2800" u="sng" dirty="0" smtClean="0">
                <a:solidFill>
                  <a:schemeClr val="accent2">
                    <a:lumMod val="75000"/>
                  </a:schemeClr>
                </a:solidFill>
              </a:rPr>
              <a:t>23465.6</a:t>
            </a:r>
            <a:r>
              <a:rPr lang="ru-RU" sz="2800" u="sng" baseline="0" dirty="0" smtClean="0"/>
              <a:t> </a:t>
            </a:r>
            <a:r>
              <a:rPr lang="ru-RU" sz="2800" u="sng" baseline="0" dirty="0" smtClean="0"/>
              <a:t>тыс. руб.</a:t>
            </a:r>
            <a:endParaRPr lang="ru-RU" sz="2800" u="sng" dirty="0"/>
          </a:p>
        </c:rich>
      </c:tx>
      <c:layout>
        <c:manualLayout>
          <c:xMode val="edge"/>
          <c:yMode val="edge"/>
          <c:x val="0.2827277293263713"/>
          <c:y val="1.430021288925855E-2"/>
        </c:manualLayout>
      </c:layout>
    </c:title>
    <c:view3D>
      <c:perspective val="30"/>
    </c:view3D>
    <c:plotArea>
      <c:layout>
        <c:manualLayout>
          <c:layoutTarget val="inner"/>
          <c:xMode val="edge"/>
          <c:yMode val="edge"/>
          <c:x val="9.1303165389030966E-2"/>
          <c:y val="0.18519864159237595"/>
          <c:w val="0.35083671258749038"/>
          <c:h val="0.47034601260520631"/>
        </c:manualLayout>
      </c:layout>
      <c:bar3DChart>
        <c:barDir val="col"/>
        <c:grouping val="stacked"/>
        <c:ser>
          <c:idx val="0"/>
          <c:order val="0"/>
          <c:tx>
            <c:strRef>
              <c:f>Лист1!$B$1</c:f>
              <c:strCache>
                <c:ptCount val="1"/>
                <c:pt idx="0">
                  <c:v>2024 год</c:v>
                </c:pt>
              </c:strCache>
            </c:strRef>
          </c:tx>
          <c:dPt>
            <c:idx val="0"/>
            <c:spPr>
              <a:solidFill>
                <a:srgbClr val="FF0000"/>
              </a:solidFill>
            </c:spPr>
          </c:dPt>
          <c:dPt>
            <c:idx val="1"/>
            <c:spPr>
              <a:solidFill>
                <a:schemeClr val="accent6">
                  <a:lumMod val="60000"/>
                  <a:lumOff val="40000"/>
                </a:schemeClr>
              </a:solidFill>
            </c:spPr>
          </c:dPt>
          <c:dPt>
            <c:idx val="2"/>
            <c:spPr>
              <a:solidFill>
                <a:srgbClr val="FFFF00"/>
              </a:solidFill>
            </c:spPr>
          </c:dPt>
          <c:dPt>
            <c:idx val="3"/>
            <c:spPr>
              <a:solidFill>
                <a:schemeClr val="accent4">
                  <a:lumMod val="20000"/>
                  <a:lumOff val="80000"/>
                </a:schemeClr>
              </a:solidFill>
            </c:spPr>
          </c:dPt>
          <c:dLbls>
            <c:dLbl>
              <c:idx val="0"/>
              <c:layout>
                <c:manualLayout>
                  <c:x val="1.1464698366848136E-2"/>
                  <c:y val="-0.12409356918300372"/>
                </c:manualLayout>
              </c:layout>
              <c:tx>
                <c:rich>
                  <a:bodyPr/>
                  <a:lstStyle/>
                  <a:p>
                    <a:r>
                      <a:rPr lang="en-US" dirty="0" smtClean="0"/>
                      <a:t>5879</a:t>
                    </a:r>
                    <a:r>
                      <a:rPr lang="ru-RU" dirty="0" smtClean="0"/>
                      <a:t>.</a:t>
                    </a:r>
                    <a:r>
                      <a:rPr lang="en-US" dirty="0" smtClean="0"/>
                      <a:t>4</a:t>
                    </a:r>
                    <a:endParaRPr lang="en-US" dirty="0"/>
                  </a:p>
                </c:rich>
              </c:tx>
              <c:showVal val="1"/>
            </c:dLbl>
            <c:dLbl>
              <c:idx val="1"/>
              <c:layout>
                <c:manualLayout>
                  <c:x val="1.0869509869273796E-2"/>
                  <c:y val="-0.22375179034161369"/>
                </c:manualLayout>
              </c:layout>
              <c:tx>
                <c:rich>
                  <a:bodyPr/>
                  <a:lstStyle/>
                  <a:p>
                    <a:r>
                      <a:rPr lang="en-US" dirty="0" smtClean="0"/>
                      <a:t>17586</a:t>
                    </a:r>
                    <a:r>
                      <a:rPr lang="ru-RU" dirty="0" smtClean="0"/>
                      <a:t>.</a:t>
                    </a:r>
                    <a:r>
                      <a:rPr lang="en-US" dirty="0" smtClean="0"/>
                      <a:t>2</a:t>
                    </a:r>
                    <a:endParaRPr lang="en-US" dirty="0"/>
                  </a:p>
                </c:rich>
              </c:tx>
              <c:showVal val="1"/>
            </c:dLbl>
            <c:dLbl>
              <c:idx val="2"/>
              <c:layout>
                <c:manualLayout>
                  <c:x val="1.5324165370514401E-2"/>
                  <c:y val="-0.27356100823632179"/>
                </c:manualLayout>
              </c:layout>
              <c:showVal val="1"/>
            </c:dLbl>
            <c:dLbl>
              <c:idx val="3"/>
              <c:layout>
                <c:manualLayout>
                  <c:x val="8.2468961782024217E-2"/>
                  <c:y val="0.14144111615225963"/>
                </c:manualLayout>
              </c:layout>
              <c:showVal val="1"/>
            </c:dLbl>
            <c:txPr>
              <a:bodyPr/>
              <a:lstStyle/>
              <a:p>
                <a:pPr>
                  <a:defRPr sz="2400" b="1">
                    <a:solidFill>
                      <a:schemeClr val="accent2">
                        <a:lumMod val="50000"/>
                      </a:schemeClr>
                    </a:solidFill>
                  </a:defRPr>
                </a:pPr>
                <a:endParaRPr lang="ru-RU"/>
              </a:p>
            </c:txPr>
            <c:showVal val="1"/>
          </c:dLbls>
          <c:cat>
            <c:strRef>
              <c:f>Лист1!$A$2:$A$3</c:f>
              <c:strCache>
                <c:ptCount val="2"/>
                <c:pt idx="0">
                  <c:v>Предоставление субсидии на выполнение муниципального задания МБУК "Городская библиотека"</c:v>
                </c:pt>
                <c:pt idx="1">
                  <c:v>Предоставление субсидии на выполнение муниципального задания МБУК "ЦКД"</c:v>
                </c:pt>
              </c:strCache>
            </c:strRef>
          </c:cat>
          <c:val>
            <c:numRef>
              <c:f>Лист1!$B$2:$B$3</c:f>
              <c:numCache>
                <c:formatCode>General</c:formatCode>
                <c:ptCount val="2"/>
                <c:pt idx="0">
                  <c:v>5879.4</c:v>
                </c:pt>
                <c:pt idx="1">
                  <c:v>17586.2</c:v>
                </c:pt>
              </c:numCache>
            </c:numRef>
          </c:val>
        </c:ser>
        <c:gapWidth val="100"/>
        <c:shape val="cylinder"/>
        <c:axId val="160737152"/>
        <c:axId val="160738688"/>
        <c:axId val="0"/>
      </c:bar3DChart>
      <c:catAx>
        <c:axId val="160737152"/>
        <c:scaling>
          <c:orientation val="minMax"/>
        </c:scaling>
        <c:delete val="1"/>
        <c:axPos val="b"/>
        <c:tickLblPos val="none"/>
        <c:crossAx val="160738688"/>
        <c:crosses val="autoZero"/>
        <c:auto val="1"/>
        <c:lblAlgn val="ctr"/>
        <c:lblOffset val="100"/>
      </c:catAx>
      <c:valAx>
        <c:axId val="160738688"/>
        <c:scaling>
          <c:orientation val="minMax"/>
        </c:scaling>
        <c:axPos val="l"/>
        <c:majorGridlines/>
        <c:numFmt formatCode="General" sourceLinked="1"/>
        <c:tickLblPos val="nextTo"/>
        <c:crossAx val="160737152"/>
        <c:crosses val="autoZero"/>
        <c:crossBetween val="between"/>
      </c:valAx>
    </c:plotArea>
    <c:legend>
      <c:legendPos val="r"/>
      <c:legendEntry>
        <c:idx val="1"/>
        <c:txPr>
          <a:bodyPr/>
          <a:lstStyle/>
          <a:p>
            <a:pPr>
              <a:defRPr sz="1400" b="1" baseline="0"/>
            </a:pPr>
            <a:endParaRPr lang="ru-RU"/>
          </a:p>
        </c:txPr>
      </c:legendEntry>
      <c:layout>
        <c:manualLayout>
          <c:xMode val="edge"/>
          <c:yMode val="edge"/>
          <c:x val="0.44773485816390779"/>
          <c:y val="0.15980037503340483"/>
          <c:w val="0.54344667722104967"/>
          <c:h val="0.35399238673180478"/>
        </c:manualLayout>
      </c:layout>
      <c:txPr>
        <a:bodyPr/>
        <a:lstStyle/>
        <a:p>
          <a:pPr>
            <a:defRPr sz="1400" b="1"/>
          </a:pPr>
          <a:endParaRPr lang="ru-RU"/>
        </a:p>
      </c:txPr>
    </c:legend>
    <c:plotVisOnly val="1"/>
  </c:chart>
  <c:txPr>
    <a:bodyPr/>
    <a:lstStyle/>
    <a:p>
      <a:pPr>
        <a:defRPr sz="1800"/>
      </a:pPr>
      <a:endParaRPr lang="ru-RU"/>
    </a:p>
  </c:txPr>
  <c:externalData r:id="rId1"/>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ru-RU"/>
  <c:chart>
    <c:title>
      <c:tx>
        <c:rich>
          <a:bodyPr/>
          <a:lstStyle/>
          <a:p>
            <a:pPr>
              <a:defRPr sz="2800" u="sng"/>
            </a:pPr>
            <a:r>
              <a:rPr lang="ru-RU" u="sng" dirty="0" smtClean="0"/>
              <a:t>2025 </a:t>
            </a:r>
            <a:r>
              <a:rPr lang="ru-RU" u="sng" dirty="0"/>
              <a:t>год</a:t>
            </a:r>
          </a:p>
        </c:rich>
      </c:tx>
      <c:layout>
        <c:manualLayout>
          <c:xMode val="edge"/>
          <c:yMode val="edge"/>
          <c:x val="0.41752471472780389"/>
          <c:y val="0"/>
        </c:manualLayout>
      </c:layout>
    </c:title>
    <c:plotArea>
      <c:layout/>
      <c:pieChart>
        <c:varyColors val="1"/>
        <c:ser>
          <c:idx val="0"/>
          <c:order val="0"/>
          <c:tx>
            <c:strRef>
              <c:f>Лист1!$B$1</c:f>
              <c:strCache>
                <c:ptCount val="1"/>
                <c:pt idx="0">
                  <c:v>2024 год</c:v>
                </c:pt>
              </c:strCache>
            </c:strRef>
          </c:tx>
          <c:dPt>
            <c:idx val="2"/>
            <c:spPr>
              <a:solidFill>
                <a:schemeClr val="bg2">
                  <a:lumMod val="25000"/>
                </a:schemeClr>
              </a:solidFill>
            </c:spPr>
          </c:dPt>
          <c:dLbls>
            <c:dLbl>
              <c:idx val="0"/>
              <c:layout>
                <c:manualLayout>
                  <c:x val="-0.20583414520893689"/>
                  <c:y val="1.1856369079234727E-2"/>
                </c:manualLayout>
              </c:layout>
              <c:tx>
                <c:rich>
                  <a:bodyPr/>
                  <a:lstStyle/>
                  <a:p>
                    <a:r>
                      <a:rPr lang="en-US" dirty="0" smtClean="0"/>
                      <a:t>578057</a:t>
                    </a:r>
                    <a:r>
                      <a:rPr lang="ru-RU" dirty="0" smtClean="0"/>
                      <a:t>.</a:t>
                    </a:r>
                    <a:r>
                      <a:rPr lang="en-US" dirty="0" smtClean="0"/>
                      <a:t>3</a:t>
                    </a:r>
                    <a:endParaRPr lang="en-US" dirty="0"/>
                  </a:p>
                </c:rich>
              </c:tx>
              <c:showVal val="1"/>
            </c:dLbl>
            <c:dLbl>
              <c:idx val="1"/>
              <c:layout>
                <c:manualLayout>
                  <c:x val="0.21228760669517263"/>
                  <c:y val="6.680954779758109E-3"/>
                </c:manualLayout>
              </c:layout>
              <c:tx>
                <c:rich>
                  <a:bodyPr/>
                  <a:lstStyle/>
                  <a:p>
                    <a:r>
                      <a:rPr lang="en-US" dirty="0" smtClean="0"/>
                      <a:t>596236</a:t>
                    </a:r>
                    <a:r>
                      <a:rPr lang="ru-RU" dirty="0" smtClean="0"/>
                      <a:t>.</a:t>
                    </a:r>
                    <a:r>
                      <a:rPr lang="en-US" dirty="0" smtClean="0"/>
                      <a:t>9</a:t>
                    </a:r>
                    <a:endParaRPr lang="en-US" dirty="0"/>
                  </a:p>
                </c:rich>
              </c:tx>
              <c:showVal val="1"/>
            </c:dLbl>
            <c:dLbl>
              <c:idx val="2"/>
              <c:layout>
                <c:manualLayout>
                  <c:x val="-0.11001614730367092"/>
                  <c:y val="2.6726482445633887E-2"/>
                </c:manualLayout>
              </c:layout>
              <c:tx>
                <c:rich>
                  <a:bodyPr/>
                  <a:lstStyle/>
                  <a:p>
                    <a:r>
                      <a:rPr lang="en-US" dirty="0" smtClean="0"/>
                      <a:t>18179</a:t>
                    </a:r>
                    <a:r>
                      <a:rPr lang="ru-RU" dirty="0" smtClean="0"/>
                      <a:t>.</a:t>
                    </a:r>
                    <a:r>
                      <a:rPr lang="en-US" dirty="0" smtClean="0"/>
                      <a:t>6</a:t>
                    </a:r>
                    <a:endParaRPr lang="en-US" dirty="0"/>
                  </a:p>
                </c:rich>
              </c:tx>
              <c:showVal val="1"/>
            </c:dLbl>
            <c:txPr>
              <a:bodyPr/>
              <a:lstStyle/>
              <a:p>
                <a:pPr>
                  <a:defRPr sz="2400" b="1"/>
                </a:pPr>
                <a:endParaRPr lang="ru-RU"/>
              </a:p>
            </c:txPr>
            <c:showVal val="1"/>
            <c:showLeaderLines val="1"/>
          </c:dLbls>
          <c:cat>
            <c:strRef>
              <c:f>Лист1!$A$2:$A$4</c:f>
              <c:strCache>
                <c:ptCount val="3"/>
                <c:pt idx="0">
                  <c:v>ДОХОДЫ</c:v>
                </c:pt>
                <c:pt idx="1">
                  <c:v>РАСХОДЫ</c:v>
                </c:pt>
                <c:pt idx="2">
                  <c:v>ДЕФИЦИТ БЮДЖЕТА</c:v>
                </c:pt>
              </c:strCache>
            </c:strRef>
          </c:cat>
          <c:val>
            <c:numRef>
              <c:f>Лист1!$B$2:$B$4</c:f>
              <c:numCache>
                <c:formatCode>General</c:formatCode>
                <c:ptCount val="3"/>
                <c:pt idx="0">
                  <c:v>578057.30000000005</c:v>
                </c:pt>
                <c:pt idx="1">
                  <c:v>596236.9</c:v>
                </c:pt>
                <c:pt idx="2">
                  <c:v>18179.599999999984</c:v>
                </c:pt>
              </c:numCache>
            </c:numRef>
          </c:val>
        </c:ser>
        <c:firstSliceAng val="0"/>
      </c:pieChart>
    </c:plotArea>
    <c:legend>
      <c:legendPos val="r"/>
      <c:layout>
        <c:manualLayout>
          <c:xMode val="edge"/>
          <c:yMode val="edge"/>
          <c:x val="0.63247673335441423"/>
          <c:y val="8.137775406994345E-2"/>
          <c:w val="0.26424196914628534"/>
          <c:h val="0.43714172157965114"/>
        </c:manualLayout>
      </c:layout>
      <c:txPr>
        <a:bodyPr/>
        <a:lstStyle/>
        <a:p>
          <a:pPr>
            <a:defRPr sz="1400" b="1"/>
          </a:pPr>
          <a:endParaRPr lang="ru-RU"/>
        </a:p>
      </c:txPr>
    </c:legend>
    <c:plotVisOnly val="1"/>
  </c:chart>
  <c:txPr>
    <a:bodyPr/>
    <a:lstStyle/>
    <a:p>
      <a:pPr>
        <a:defRPr sz="1800"/>
      </a:pPr>
      <a:endParaRPr lang="ru-RU"/>
    </a:p>
  </c:txPr>
  <c:externalData r:id="rId1"/>
</c:chartSpace>
</file>

<file path=ppt/charts/chart30.xml><?xml version="1.0" encoding="utf-8"?>
<c:chartSpace xmlns:c="http://schemas.openxmlformats.org/drawingml/2006/chart" xmlns:a="http://schemas.openxmlformats.org/drawingml/2006/main" xmlns:r="http://schemas.openxmlformats.org/officeDocument/2006/relationships">
  <c:date1904 val="1"/>
  <c:lang val="ru-RU"/>
  <c:chart>
    <c:title>
      <c:tx>
        <c:rich>
          <a:bodyPr/>
          <a:lstStyle/>
          <a:p>
            <a:pPr>
              <a:defRPr sz="2800" u="sng"/>
            </a:pPr>
            <a:r>
              <a:rPr lang="ru-RU" sz="2800" u="sng" dirty="0" smtClean="0"/>
              <a:t>2026 год – </a:t>
            </a:r>
            <a:r>
              <a:rPr lang="ru-RU" sz="2800" u="sng" dirty="0" smtClean="0">
                <a:solidFill>
                  <a:schemeClr val="accent2">
                    <a:lumMod val="75000"/>
                  </a:schemeClr>
                </a:solidFill>
              </a:rPr>
              <a:t>24031.1</a:t>
            </a:r>
            <a:r>
              <a:rPr lang="ru-RU" sz="2800" u="sng" baseline="0" dirty="0" smtClean="0"/>
              <a:t> </a:t>
            </a:r>
            <a:r>
              <a:rPr lang="ru-RU" sz="2800" u="sng" baseline="0" dirty="0" smtClean="0"/>
              <a:t>тыс. руб.</a:t>
            </a:r>
            <a:endParaRPr lang="ru-RU" sz="2800" u="sng" dirty="0"/>
          </a:p>
        </c:rich>
      </c:tx>
      <c:layout>
        <c:manualLayout>
          <c:xMode val="edge"/>
          <c:yMode val="edge"/>
          <c:x val="0.2827277293263713"/>
          <c:y val="1.430021288925855E-2"/>
        </c:manualLayout>
      </c:layout>
    </c:title>
    <c:view3D>
      <c:perspective val="30"/>
    </c:view3D>
    <c:plotArea>
      <c:layout>
        <c:manualLayout>
          <c:layoutTarget val="inner"/>
          <c:xMode val="edge"/>
          <c:yMode val="edge"/>
          <c:x val="9.130316538903098E-2"/>
          <c:y val="0.18519864159237601"/>
          <c:w val="0.35083671258749038"/>
          <c:h val="0.47034601260520631"/>
        </c:manualLayout>
      </c:layout>
      <c:bar3DChart>
        <c:barDir val="col"/>
        <c:grouping val="stacked"/>
        <c:ser>
          <c:idx val="0"/>
          <c:order val="0"/>
          <c:tx>
            <c:strRef>
              <c:f>Лист1!$B$1</c:f>
              <c:strCache>
                <c:ptCount val="1"/>
                <c:pt idx="0">
                  <c:v>2024 год</c:v>
                </c:pt>
              </c:strCache>
            </c:strRef>
          </c:tx>
          <c:dPt>
            <c:idx val="0"/>
            <c:spPr>
              <a:solidFill>
                <a:srgbClr val="FF0000"/>
              </a:solidFill>
            </c:spPr>
          </c:dPt>
          <c:dPt>
            <c:idx val="1"/>
            <c:spPr>
              <a:solidFill>
                <a:schemeClr val="accent6">
                  <a:lumMod val="60000"/>
                  <a:lumOff val="40000"/>
                </a:schemeClr>
              </a:solidFill>
            </c:spPr>
          </c:dPt>
          <c:dPt>
            <c:idx val="2"/>
            <c:spPr>
              <a:solidFill>
                <a:srgbClr val="FFFF00"/>
              </a:solidFill>
            </c:spPr>
          </c:dPt>
          <c:dPt>
            <c:idx val="3"/>
            <c:spPr>
              <a:solidFill>
                <a:schemeClr val="accent4">
                  <a:lumMod val="20000"/>
                  <a:lumOff val="80000"/>
                </a:schemeClr>
              </a:solidFill>
            </c:spPr>
          </c:dPt>
          <c:dLbls>
            <c:dLbl>
              <c:idx val="0"/>
              <c:layout>
                <c:manualLayout>
                  <c:x val="1.1464698366848139E-2"/>
                  <c:y val="-0.12409356918300372"/>
                </c:manualLayout>
              </c:layout>
              <c:tx>
                <c:rich>
                  <a:bodyPr/>
                  <a:lstStyle/>
                  <a:p>
                    <a:r>
                      <a:rPr lang="en-US" dirty="0" smtClean="0"/>
                      <a:t>6099</a:t>
                    </a:r>
                    <a:r>
                      <a:rPr lang="ru-RU" dirty="0" smtClean="0"/>
                      <a:t>.</a:t>
                    </a:r>
                    <a:r>
                      <a:rPr lang="en-US" dirty="0" smtClean="0"/>
                      <a:t>3</a:t>
                    </a:r>
                    <a:endParaRPr lang="en-US" dirty="0"/>
                  </a:p>
                </c:rich>
              </c:tx>
              <c:showVal val="1"/>
            </c:dLbl>
            <c:dLbl>
              <c:idx val="1"/>
              <c:layout>
                <c:manualLayout>
                  <c:x val="9.3997657667666649E-3"/>
                  <c:y val="-0.2142183150821082"/>
                </c:manualLayout>
              </c:layout>
              <c:tx>
                <c:rich>
                  <a:bodyPr/>
                  <a:lstStyle/>
                  <a:p>
                    <a:r>
                      <a:rPr lang="en-US" dirty="0" smtClean="0"/>
                      <a:t>17931</a:t>
                    </a:r>
                    <a:r>
                      <a:rPr lang="ru-RU" dirty="0" smtClean="0"/>
                      <a:t>.</a:t>
                    </a:r>
                    <a:r>
                      <a:rPr lang="en-US" dirty="0" smtClean="0"/>
                      <a:t>8</a:t>
                    </a:r>
                    <a:endParaRPr lang="en-US" dirty="0"/>
                  </a:p>
                </c:rich>
              </c:tx>
              <c:showVal val="1"/>
            </c:dLbl>
            <c:dLbl>
              <c:idx val="2"/>
              <c:layout>
                <c:manualLayout>
                  <c:x val="1.5324165370514401E-2"/>
                  <c:y val="-0.27356100823632179"/>
                </c:manualLayout>
              </c:layout>
              <c:showVal val="1"/>
            </c:dLbl>
            <c:dLbl>
              <c:idx val="3"/>
              <c:layout>
                <c:manualLayout>
                  <c:x val="8.2468961782024217E-2"/>
                  <c:y val="0.14144111615225968"/>
                </c:manualLayout>
              </c:layout>
              <c:showVal val="1"/>
            </c:dLbl>
            <c:txPr>
              <a:bodyPr/>
              <a:lstStyle/>
              <a:p>
                <a:pPr>
                  <a:defRPr sz="2400" b="1">
                    <a:solidFill>
                      <a:schemeClr val="accent2">
                        <a:lumMod val="50000"/>
                      </a:schemeClr>
                    </a:solidFill>
                  </a:defRPr>
                </a:pPr>
                <a:endParaRPr lang="ru-RU"/>
              </a:p>
            </c:txPr>
            <c:showVal val="1"/>
          </c:dLbls>
          <c:cat>
            <c:strRef>
              <c:f>Лист1!$A$2:$A$3</c:f>
              <c:strCache>
                <c:ptCount val="2"/>
                <c:pt idx="0">
                  <c:v>Предоставление субсидии на выполнение муниципального задания МБУК "Городская библиотека"</c:v>
                </c:pt>
                <c:pt idx="1">
                  <c:v>Предоставление субсидии на выполнение муниципального задания МБУК "ЦКД"</c:v>
                </c:pt>
              </c:strCache>
            </c:strRef>
          </c:cat>
          <c:val>
            <c:numRef>
              <c:f>Лист1!$B$2:$B$3</c:f>
              <c:numCache>
                <c:formatCode>General</c:formatCode>
                <c:ptCount val="2"/>
                <c:pt idx="0">
                  <c:v>6099.3</c:v>
                </c:pt>
                <c:pt idx="1">
                  <c:v>17931.8</c:v>
                </c:pt>
              </c:numCache>
            </c:numRef>
          </c:val>
        </c:ser>
        <c:gapWidth val="100"/>
        <c:shape val="cylinder"/>
        <c:axId val="160721920"/>
        <c:axId val="160801536"/>
        <c:axId val="0"/>
      </c:bar3DChart>
      <c:catAx>
        <c:axId val="160721920"/>
        <c:scaling>
          <c:orientation val="minMax"/>
        </c:scaling>
        <c:delete val="1"/>
        <c:axPos val="b"/>
        <c:tickLblPos val="none"/>
        <c:crossAx val="160801536"/>
        <c:crosses val="autoZero"/>
        <c:auto val="1"/>
        <c:lblAlgn val="ctr"/>
        <c:lblOffset val="100"/>
      </c:catAx>
      <c:valAx>
        <c:axId val="160801536"/>
        <c:scaling>
          <c:orientation val="minMax"/>
        </c:scaling>
        <c:axPos val="l"/>
        <c:majorGridlines/>
        <c:numFmt formatCode="General" sourceLinked="1"/>
        <c:tickLblPos val="nextTo"/>
        <c:crossAx val="160721920"/>
        <c:crosses val="autoZero"/>
        <c:crossBetween val="between"/>
      </c:valAx>
    </c:plotArea>
    <c:legend>
      <c:legendPos val="r"/>
      <c:legendEntry>
        <c:idx val="1"/>
        <c:txPr>
          <a:bodyPr/>
          <a:lstStyle/>
          <a:p>
            <a:pPr>
              <a:defRPr sz="1400" b="1" baseline="0"/>
            </a:pPr>
            <a:endParaRPr lang="ru-RU"/>
          </a:p>
        </c:txPr>
      </c:legendEntry>
      <c:layout>
        <c:manualLayout>
          <c:xMode val="edge"/>
          <c:yMode val="edge"/>
          <c:x val="0.44773485816390779"/>
          <c:y val="0.15980037503340486"/>
          <c:w val="0.54344667722104967"/>
          <c:h val="0.35399238673180483"/>
        </c:manualLayout>
      </c:layout>
      <c:txPr>
        <a:bodyPr/>
        <a:lstStyle/>
        <a:p>
          <a:pPr>
            <a:defRPr sz="1400" b="1"/>
          </a:pPr>
          <a:endParaRPr lang="ru-RU"/>
        </a:p>
      </c:txPr>
    </c:legend>
    <c:plotVisOnly val="1"/>
  </c:chart>
  <c:txPr>
    <a:bodyPr/>
    <a:lstStyle/>
    <a:p>
      <a:pPr>
        <a:defRPr sz="1800"/>
      </a:pPr>
      <a:endParaRPr lang="ru-RU"/>
    </a:p>
  </c:txPr>
  <c:externalData r:id="rId1"/>
  <c:userShapes r:id="rId2"/>
</c:chartSpace>
</file>

<file path=ppt/charts/chart31.xml><?xml version="1.0" encoding="utf-8"?>
<c:chartSpace xmlns:c="http://schemas.openxmlformats.org/drawingml/2006/chart" xmlns:a="http://schemas.openxmlformats.org/drawingml/2006/main" xmlns:r="http://schemas.openxmlformats.org/officeDocument/2006/relationships">
  <c:lang val="ru-RU"/>
  <c:chart>
    <c:autoTitleDeleted val="1"/>
    <c:plotArea>
      <c:layout/>
      <c:barChart>
        <c:barDir val="col"/>
        <c:grouping val="clustered"/>
        <c:ser>
          <c:idx val="0"/>
          <c:order val="0"/>
          <c:tx>
            <c:strRef>
              <c:f>Лист1!$B$1</c:f>
              <c:strCache>
                <c:ptCount val="1"/>
                <c:pt idx="0">
                  <c:v>ДОХОДЫ</c:v>
                </c:pt>
              </c:strCache>
            </c:strRef>
          </c:tx>
          <c:spPr>
            <a:solidFill>
              <a:srgbClr val="CC3300"/>
            </a:solidFill>
          </c:spPr>
          <c:dLbls>
            <c:dLbl>
              <c:idx val="0"/>
              <c:layout>
                <c:manualLayout>
                  <c:x val="1.5607901973527321E-3"/>
                  <c:y val="-1.0461095433196435E-2"/>
                </c:manualLayout>
              </c:layout>
              <c:tx>
                <c:rich>
                  <a:bodyPr/>
                  <a:lstStyle/>
                  <a:p>
                    <a:r>
                      <a:rPr lang="en-US" dirty="0" smtClean="0"/>
                      <a:t>10479</a:t>
                    </a:r>
                    <a:r>
                      <a:rPr lang="ru-RU" dirty="0" smtClean="0"/>
                      <a:t>.</a:t>
                    </a:r>
                    <a:r>
                      <a:rPr lang="en-US" dirty="0" smtClean="0"/>
                      <a:t>4</a:t>
                    </a:r>
                    <a:endParaRPr lang="en-US" dirty="0"/>
                  </a:p>
                </c:rich>
              </c:tx>
              <c:showVal val="1"/>
            </c:dLbl>
            <c:dLbl>
              <c:idx val="1"/>
              <c:layout>
                <c:manualLayout>
                  <c:x val="0"/>
                  <c:y val="-2.6152738582991091E-2"/>
                </c:manualLayout>
              </c:layout>
              <c:tx>
                <c:rich>
                  <a:bodyPr/>
                  <a:lstStyle/>
                  <a:p>
                    <a:r>
                      <a:rPr lang="en-US" dirty="0" smtClean="0"/>
                      <a:t>10672</a:t>
                    </a:r>
                    <a:r>
                      <a:rPr lang="ru-RU" dirty="0" smtClean="0"/>
                      <a:t>.</a:t>
                    </a:r>
                    <a:r>
                      <a:rPr lang="en-US" dirty="0" smtClean="0"/>
                      <a:t>6</a:t>
                    </a:r>
                    <a:endParaRPr lang="en-US" dirty="0"/>
                  </a:p>
                </c:rich>
              </c:tx>
              <c:showVal val="1"/>
            </c:dLbl>
            <c:dLbl>
              <c:idx val="2"/>
              <c:layout>
                <c:manualLayout>
                  <c:x val="-1.4946716834805965E-3"/>
                  <c:y val="-1.6960153934607466E-3"/>
                </c:manualLayout>
              </c:layout>
              <c:tx>
                <c:rich>
                  <a:bodyPr/>
                  <a:lstStyle/>
                  <a:p>
                    <a:r>
                      <a:rPr lang="en-US" dirty="0" smtClean="0"/>
                      <a:t>10951</a:t>
                    </a:r>
                    <a:r>
                      <a:rPr lang="ru-RU" dirty="0" smtClean="0"/>
                      <a:t>.</a:t>
                    </a:r>
                    <a:r>
                      <a:rPr lang="en-US" dirty="0" smtClean="0"/>
                      <a:t>1</a:t>
                    </a:r>
                    <a:endParaRPr lang="en-US" dirty="0"/>
                  </a:p>
                </c:rich>
              </c:tx>
              <c:showVal val="1"/>
            </c:dLbl>
            <c:dLbl>
              <c:idx val="3"/>
              <c:layout>
                <c:manualLayout>
                  <c:x val="1.4946550194987812E-3"/>
                  <c:y val="7.8458215748973426E-3"/>
                </c:manualLayout>
              </c:layout>
              <c:showVal val="1"/>
            </c:dLbl>
            <c:txPr>
              <a:bodyPr/>
              <a:lstStyle/>
              <a:p>
                <a:pPr>
                  <a:defRPr sz="2400" b="1">
                    <a:solidFill>
                      <a:schemeClr val="accent2">
                        <a:lumMod val="75000"/>
                      </a:schemeClr>
                    </a:solidFill>
                  </a:defRPr>
                </a:pPr>
                <a:endParaRPr lang="ru-RU"/>
              </a:p>
            </c:txPr>
            <c:showVal val="1"/>
          </c:dLbls>
          <c:cat>
            <c:strRef>
              <c:f>Лист1!$A$2:$A$4</c:f>
              <c:strCache>
                <c:ptCount val="3"/>
                <c:pt idx="0">
                  <c:v>2024 год</c:v>
                </c:pt>
                <c:pt idx="1">
                  <c:v>2025 год</c:v>
                </c:pt>
                <c:pt idx="2">
                  <c:v>2026 год</c:v>
                </c:pt>
              </c:strCache>
            </c:strRef>
          </c:cat>
          <c:val>
            <c:numRef>
              <c:f>Лист1!$B$2:$B$4</c:f>
              <c:numCache>
                <c:formatCode>General</c:formatCode>
                <c:ptCount val="3"/>
                <c:pt idx="0">
                  <c:v>10479.4</c:v>
                </c:pt>
                <c:pt idx="1">
                  <c:v>10672.6</c:v>
                </c:pt>
                <c:pt idx="2">
                  <c:v>10951.1</c:v>
                </c:pt>
              </c:numCache>
            </c:numRef>
          </c:val>
        </c:ser>
        <c:axId val="160822400"/>
        <c:axId val="160673792"/>
      </c:barChart>
      <c:catAx>
        <c:axId val="160822400"/>
        <c:scaling>
          <c:orientation val="minMax"/>
        </c:scaling>
        <c:axPos val="b"/>
        <c:tickLblPos val="nextTo"/>
        <c:txPr>
          <a:bodyPr/>
          <a:lstStyle/>
          <a:p>
            <a:pPr>
              <a:defRPr sz="1800" b="1"/>
            </a:pPr>
            <a:endParaRPr lang="ru-RU"/>
          </a:p>
        </c:txPr>
        <c:crossAx val="160673792"/>
        <c:crosses val="autoZero"/>
        <c:auto val="1"/>
        <c:lblAlgn val="ctr"/>
        <c:lblOffset val="100"/>
      </c:catAx>
      <c:valAx>
        <c:axId val="160673792"/>
        <c:scaling>
          <c:orientation val="minMax"/>
        </c:scaling>
        <c:axPos val="l"/>
        <c:majorGridlines/>
        <c:numFmt formatCode="General" sourceLinked="1"/>
        <c:tickLblPos val="nextTo"/>
        <c:crossAx val="160822400"/>
        <c:crosses val="autoZero"/>
        <c:crossBetween val="between"/>
      </c:valAx>
      <c:spPr>
        <a:ln>
          <a:noFill/>
        </a:ln>
      </c:spPr>
    </c:plotArea>
    <c:plotVisOnly val="1"/>
  </c:chart>
  <c:txPr>
    <a:bodyPr/>
    <a:lstStyle/>
    <a:p>
      <a:pPr>
        <a:defRPr sz="1800"/>
      </a:pPr>
      <a:endParaRPr lang="ru-RU"/>
    </a:p>
  </c:txPr>
  <c:externalData r:id="rId1"/>
</c:chartSpace>
</file>

<file path=ppt/charts/chart32.xml><?xml version="1.0" encoding="utf-8"?>
<c:chartSpace xmlns:c="http://schemas.openxmlformats.org/drawingml/2006/chart" xmlns:a="http://schemas.openxmlformats.org/drawingml/2006/main" xmlns:r="http://schemas.openxmlformats.org/officeDocument/2006/relationships">
  <c:lang val="ru-RU"/>
  <c:chart>
    <c:autoTitleDeleted val="1"/>
    <c:plotArea>
      <c:layout/>
      <c:barChart>
        <c:barDir val="col"/>
        <c:grouping val="clustered"/>
        <c:ser>
          <c:idx val="0"/>
          <c:order val="0"/>
          <c:tx>
            <c:strRef>
              <c:f>Лист1!$B$1</c:f>
              <c:strCache>
                <c:ptCount val="1"/>
                <c:pt idx="0">
                  <c:v>ДОХОДЫ</c:v>
                </c:pt>
              </c:strCache>
            </c:strRef>
          </c:tx>
          <c:spPr>
            <a:solidFill>
              <a:srgbClr val="A50021"/>
            </a:solidFill>
          </c:spPr>
          <c:dLbls>
            <c:dLbl>
              <c:idx val="0"/>
              <c:layout>
                <c:manualLayout>
                  <c:x val="1.5607901973527321E-3"/>
                  <c:y val="-1.0461095433196435E-2"/>
                </c:manualLayout>
              </c:layout>
              <c:tx>
                <c:rich>
                  <a:bodyPr/>
                  <a:lstStyle/>
                  <a:p>
                    <a:r>
                      <a:rPr lang="en-US" dirty="0" smtClean="0"/>
                      <a:t>7085</a:t>
                    </a:r>
                    <a:r>
                      <a:rPr lang="ru-RU" dirty="0" smtClean="0"/>
                      <a:t>.</a:t>
                    </a:r>
                    <a:r>
                      <a:rPr lang="en-US" dirty="0" smtClean="0"/>
                      <a:t>9</a:t>
                    </a:r>
                    <a:endParaRPr lang="en-US" dirty="0"/>
                  </a:p>
                </c:rich>
              </c:tx>
              <c:showVal val="1"/>
            </c:dLbl>
            <c:dLbl>
              <c:idx val="1"/>
              <c:layout>
                <c:manualLayout>
                  <c:x val="4.6823705920581125E-3"/>
                  <c:y val="-4.7074929449383976E-2"/>
                </c:manualLayout>
              </c:layout>
              <c:tx>
                <c:rich>
                  <a:bodyPr/>
                  <a:lstStyle/>
                  <a:p>
                    <a:r>
                      <a:rPr lang="en-US" dirty="0" smtClean="0"/>
                      <a:t>6748</a:t>
                    </a:r>
                    <a:r>
                      <a:rPr lang="ru-RU" dirty="0" smtClean="0"/>
                      <a:t>.</a:t>
                    </a:r>
                    <a:r>
                      <a:rPr lang="en-US" dirty="0" smtClean="0"/>
                      <a:t>2</a:t>
                    </a:r>
                    <a:endParaRPr lang="en-US" dirty="0"/>
                  </a:p>
                </c:rich>
              </c:tx>
              <c:showVal val="1"/>
            </c:dLbl>
            <c:dLbl>
              <c:idx val="2"/>
              <c:layout>
                <c:manualLayout>
                  <c:x val="1.6269087112248106E-3"/>
                  <c:y val="7.8456156478218762E-3"/>
                </c:manualLayout>
              </c:layout>
              <c:tx>
                <c:rich>
                  <a:bodyPr/>
                  <a:lstStyle/>
                  <a:p>
                    <a:r>
                      <a:rPr lang="en-US" dirty="0" smtClean="0"/>
                      <a:t>7219</a:t>
                    </a:r>
                    <a:r>
                      <a:rPr lang="ru-RU" dirty="0" smtClean="0"/>
                      <a:t>.</a:t>
                    </a:r>
                    <a:r>
                      <a:rPr lang="en-US" dirty="0" smtClean="0"/>
                      <a:t>7</a:t>
                    </a:r>
                    <a:endParaRPr lang="en-US" dirty="0"/>
                  </a:p>
                </c:rich>
              </c:tx>
              <c:showVal val="1"/>
            </c:dLbl>
            <c:dLbl>
              <c:idx val="3"/>
              <c:layout>
                <c:manualLayout>
                  <c:x val="1.4946550194987812E-3"/>
                  <c:y val="7.8458215748973426E-3"/>
                </c:manualLayout>
              </c:layout>
              <c:showVal val="1"/>
            </c:dLbl>
            <c:txPr>
              <a:bodyPr/>
              <a:lstStyle/>
              <a:p>
                <a:pPr>
                  <a:defRPr sz="2400" b="1">
                    <a:solidFill>
                      <a:schemeClr val="accent2">
                        <a:lumMod val="75000"/>
                      </a:schemeClr>
                    </a:solidFill>
                  </a:defRPr>
                </a:pPr>
                <a:endParaRPr lang="ru-RU"/>
              </a:p>
            </c:txPr>
            <c:showVal val="1"/>
          </c:dLbls>
          <c:cat>
            <c:strRef>
              <c:f>Лист1!$A$2:$A$4</c:f>
              <c:strCache>
                <c:ptCount val="3"/>
                <c:pt idx="0">
                  <c:v>2024 год</c:v>
                </c:pt>
                <c:pt idx="1">
                  <c:v>2025 год</c:v>
                </c:pt>
                <c:pt idx="2">
                  <c:v>2026 год</c:v>
                </c:pt>
              </c:strCache>
            </c:strRef>
          </c:cat>
          <c:val>
            <c:numRef>
              <c:f>Лист1!$B$2:$B$4</c:f>
              <c:numCache>
                <c:formatCode>General</c:formatCode>
                <c:ptCount val="3"/>
                <c:pt idx="0">
                  <c:v>7085.9</c:v>
                </c:pt>
                <c:pt idx="1">
                  <c:v>6748.2</c:v>
                </c:pt>
                <c:pt idx="2">
                  <c:v>7219.7</c:v>
                </c:pt>
              </c:numCache>
            </c:numRef>
          </c:val>
        </c:ser>
        <c:axId val="160952320"/>
        <c:axId val="160953856"/>
      </c:barChart>
      <c:catAx>
        <c:axId val="160952320"/>
        <c:scaling>
          <c:orientation val="minMax"/>
        </c:scaling>
        <c:axPos val="b"/>
        <c:tickLblPos val="nextTo"/>
        <c:txPr>
          <a:bodyPr/>
          <a:lstStyle/>
          <a:p>
            <a:pPr>
              <a:defRPr sz="1800" b="1"/>
            </a:pPr>
            <a:endParaRPr lang="ru-RU"/>
          </a:p>
        </c:txPr>
        <c:crossAx val="160953856"/>
        <c:crosses val="autoZero"/>
        <c:auto val="1"/>
        <c:lblAlgn val="ctr"/>
        <c:lblOffset val="100"/>
      </c:catAx>
      <c:valAx>
        <c:axId val="160953856"/>
        <c:scaling>
          <c:orientation val="minMax"/>
        </c:scaling>
        <c:axPos val="l"/>
        <c:majorGridlines/>
        <c:numFmt formatCode="General" sourceLinked="1"/>
        <c:tickLblPos val="nextTo"/>
        <c:crossAx val="160952320"/>
        <c:crosses val="autoZero"/>
        <c:crossBetween val="between"/>
      </c:valAx>
      <c:spPr>
        <a:ln>
          <a:noFill/>
        </a:ln>
      </c:spPr>
    </c:plotArea>
    <c:plotVisOnly val="1"/>
  </c:chart>
  <c:txPr>
    <a:bodyPr/>
    <a:lstStyle/>
    <a:p>
      <a:pPr>
        <a:defRPr sz="1800"/>
      </a:pPr>
      <a:endParaRPr lang="ru-RU"/>
    </a:p>
  </c:txPr>
  <c:externalData r:id="rId1"/>
</c:chartSpace>
</file>

<file path=ppt/charts/chart33.xml><?xml version="1.0" encoding="utf-8"?>
<c:chartSpace xmlns:c="http://schemas.openxmlformats.org/drawingml/2006/chart" xmlns:a="http://schemas.openxmlformats.org/drawingml/2006/main" xmlns:r="http://schemas.openxmlformats.org/officeDocument/2006/relationships">
  <c:date1904 val="1"/>
  <c:lang val="ru-RU"/>
  <c:chart>
    <c:autoTitleDeleted val="1"/>
    <c:plotArea>
      <c:layout/>
      <c:barChart>
        <c:barDir val="col"/>
        <c:grouping val="clustered"/>
        <c:ser>
          <c:idx val="0"/>
          <c:order val="0"/>
          <c:tx>
            <c:strRef>
              <c:f>Лист1!$B$1</c:f>
              <c:strCache>
                <c:ptCount val="1"/>
                <c:pt idx="0">
                  <c:v>ДОХОДЫ</c:v>
                </c:pt>
              </c:strCache>
            </c:strRef>
          </c:tx>
          <c:spPr>
            <a:solidFill>
              <a:srgbClr val="CC0066"/>
            </a:solidFill>
          </c:spPr>
          <c:dLbls>
            <c:dLbl>
              <c:idx val="0"/>
              <c:layout>
                <c:manualLayout>
                  <c:x val="-3.1215803947054086E-3"/>
                  <c:y val="5.5723606467968307E-3"/>
                </c:manualLayout>
              </c:layout>
              <c:showVal val="1"/>
            </c:dLbl>
            <c:dLbl>
              <c:idx val="1"/>
              <c:layout>
                <c:manualLayout>
                  <c:x val="5.7228312796579644E-17"/>
                  <c:y val="1.2327923160052982E-2"/>
                </c:manualLayout>
              </c:layout>
              <c:showVal val="1"/>
            </c:dLbl>
            <c:dLbl>
              <c:idx val="2"/>
              <c:layout>
                <c:manualLayout>
                  <c:x val="-3.0554618808332997E-3"/>
                  <c:y val="1.4337548353213337E-2"/>
                </c:manualLayout>
              </c:layout>
              <c:showVal val="1"/>
            </c:dLbl>
            <c:dLbl>
              <c:idx val="3"/>
              <c:layout>
                <c:manualLayout>
                  <c:x val="1.4946550194987818E-3"/>
                  <c:y val="7.8458215748973426E-3"/>
                </c:manualLayout>
              </c:layout>
              <c:showVal val="1"/>
            </c:dLbl>
            <c:txPr>
              <a:bodyPr/>
              <a:lstStyle/>
              <a:p>
                <a:pPr>
                  <a:defRPr sz="2400" b="1">
                    <a:solidFill>
                      <a:schemeClr val="accent2">
                        <a:lumMod val="75000"/>
                      </a:schemeClr>
                    </a:solidFill>
                  </a:defRPr>
                </a:pPr>
                <a:endParaRPr lang="ru-RU"/>
              </a:p>
            </c:txPr>
            <c:showVal val="1"/>
          </c:dLbls>
          <c:cat>
            <c:strRef>
              <c:f>Лист1!$A$2:$A$4</c:f>
              <c:strCache>
                <c:ptCount val="3"/>
                <c:pt idx="0">
                  <c:v>2024 год</c:v>
                </c:pt>
                <c:pt idx="1">
                  <c:v>2025 год</c:v>
                </c:pt>
                <c:pt idx="2">
                  <c:v>2026 год</c:v>
                </c:pt>
              </c:strCache>
            </c:strRef>
          </c:cat>
          <c:val>
            <c:numRef>
              <c:f>Лист1!$B$2:$B$4</c:f>
              <c:numCache>
                <c:formatCode>General</c:formatCode>
                <c:ptCount val="3"/>
                <c:pt idx="0">
                  <c:v>5761</c:v>
                </c:pt>
                <c:pt idx="1">
                  <c:v>5746</c:v>
                </c:pt>
                <c:pt idx="2">
                  <c:v>5746</c:v>
                </c:pt>
              </c:numCache>
            </c:numRef>
          </c:val>
        </c:ser>
        <c:axId val="160881280"/>
        <c:axId val="160887168"/>
      </c:barChart>
      <c:catAx>
        <c:axId val="160881280"/>
        <c:scaling>
          <c:orientation val="minMax"/>
        </c:scaling>
        <c:axPos val="b"/>
        <c:tickLblPos val="nextTo"/>
        <c:txPr>
          <a:bodyPr/>
          <a:lstStyle/>
          <a:p>
            <a:pPr>
              <a:defRPr sz="1800" b="1"/>
            </a:pPr>
            <a:endParaRPr lang="ru-RU"/>
          </a:p>
        </c:txPr>
        <c:crossAx val="160887168"/>
        <c:crosses val="autoZero"/>
        <c:auto val="1"/>
        <c:lblAlgn val="ctr"/>
        <c:lblOffset val="100"/>
      </c:catAx>
      <c:valAx>
        <c:axId val="160887168"/>
        <c:scaling>
          <c:orientation val="minMax"/>
        </c:scaling>
        <c:axPos val="l"/>
        <c:majorGridlines/>
        <c:numFmt formatCode="General" sourceLinked="1"/>
        <c:tickLblPos val="nextTo"/>
        <c:crossAx val="160881280"/>
        <c:crosses val="autoZero"/>
        <c:crossBetween val="between"/>
      </c:valAx>
      <c:spPr>
        <a:ln>
          <a:noFill/>
        </a:ln>
      </c:spPr>
    </c:plotArea>
    <c:plotVisOnly val="1"/>
  </c:chart>
  <c:txPr>
    <a:bodyPr/>
    <a:lstStyle/>
    <a:p>
      <a:pPr>
        <a:defRPr sz="1800"/>
      </a:pPr>
      <a:endParaRPr lang="ru-RU"/>
    </a:p>
  </c:txPr>
  <c:externalData r:id="rId1"/>
</c:chartSpace>
</file>

<file path=ppt/charts/chart34.xml><?xml version="1.0" encoding="utf-8"?>
<c:chartSpace xmlns:c="http://schemas.openxmlformats.org/drawingml/2006/chart" xmlns:a="http://schemas.openxmlformats.org/drawingml/2006/main" xmlns:r="http://schemas.openxmlformats.org/officeDocument/2006/relationships">
  <c:date1904 val="1"/>
  <c:lang val="ru-RU"/>
  <c:chart>
    <c:autoTitleDeleted val="1"/>
    <c:plotArea>
      <c:layout/>
      <c:barChart>
        <c:barDir val="col"/>
        <c:grouping val="clustered"/>
        <c:ser>
          <c:idx val="0"/>
          <c:order val="0"/>
          <c:tx>
            <c:strRef>
              <c:f>Лист1!$B$1</c:f>
              <c:strCache>
                <c:ptCount val="1"/>
                <c:pt idx="0">
                  <c:v>ДОХОДЫ</c:v>
                </c:pt>
              </c:strCache>
            </c:strRef>
          </c:tx>
          <c:spPr>
            <a:solidFill>
              <a:schemeClr val="bg2">
                <a:lumMod val="25000"/>
              </a:schemeClr>
            </a:solidFill>
          </c:spPr>
          <c:dLbls>
            <c:dLbl>
              <c:idx val="0"/>
              <c:layout>
                <c:manualLayout>
                  <c:x val="1.5607901973527032E-3"/>
                  <c:y val="-5.2305477165981206E-3"/>
                </c:manualLayout>
              </c:layout>
              <c:tx>
                <c:rich>
                  <a:bodyPr/>
                  <a:lstStyle/>
                  <a:p>
                    <a:r>
                      <a:rPr lang="en-US" dirty="0" smtClean="0"/>
                      <a:t>717</a:t>
                    </a:r>
                    <a:r>
                      <a:rPr lang="ru-RU" dirty="0" smtClean="0"/>
                      <a:t>.</a:t>
                    </a:r>
                    <a:r>
                      <a:rPr lang="en-US" dirty="0" smtClean="0"/>
                      <a:t>9</a:t>
                    </a:r>
                    <a:endParaRPr lang="en-US" dirty="0"/>
                  </a:p>
                </c:rich>
              </c:tx>
              <c:showVal val="1"/>
            </c:dLbl>
            <c:dLbl>
              <c:idx val="1"/>
              <c:layout>
                <c:manualLayout>
                  <c:x val="0"/>
                  <c:y val="-2.6152738582991091E-2"/>
                </c:manualLayout>
              </c:layout>
              <c:tx>
                <c:rich>
                  <a:bodyPr/>
                  <a:lstStyle/>
                  <a:p>
                    <a:r>
                      <a:rPr lang="en-US" dirty="0" smtClean="0"/>
                      <a:t>2976</a:t>
                    </a:r>
                    <a:r>
                      <a:rPr lang="ru-RU" dirty="0" smtClean="0"/>
                      <a:t>.</a:t>
                    </a:r>
                    <a:r>
                      <a:rPr lang="en-US" dirty="0" smtClean="0"/>
                      <a:t>5</a:t>
                    </a:r>
                    <a:endParaRPr lang="en-US" dirty="0"/>
                  </a:p>
                </c:rich>
              </c:tx>
              <c:showVal val="1"/>
            </c:dLbl>
            <c:dLbl>
              <c:idx val="2"/>
              <c:layout>
                <c:manualLayout>
                  <c:x val="-1.4946716834805965E-3"/>
                  <c:y val="-1.6960153934607472E-3"/>
                </c:manualLayout>
              </c:layout>
              <c:tx>
                <c:rich>
                  <a:bodyPr/>
                  <a:lstStyle/>
                  <a:p>
                    <a:r>
                      <a:rPr lang="en-US" dirty="0" smtClean="0"/>
                      <a:t>5326</a:t>
                    </a:r>
                    <a:r>
                      <a:rPr lang="ru-RU" dirty="0" smtClean="0"/>
                      <a:t>.</a:t>
                    </a:r>
                    <a:r>
                      <a:rPr lang="en-US" dirty="0" smtClean="0"/>
                      <a:t>2</a:t>
                    </a:r>
                    <a:endParaRPr lang="en-US" dirty="0"/>
                  </a:p>
                </c:rich>
              </c:tx>
              <c:showVal val="1"/>
            </c:dLbl>
            <c:dLbl>
              <c:idx val="3"/>
              <c:layout>
                <c:manualLayout>
                  <c:x val="1.4946550194987818E-3"/>
                  <c:y val="7.8458215748973426E-3"/>
                </c:manualLayout>
              </c:layout>
              <c:showVal val="1"/>
            </c:dLbl>
            <c:txPr>
              <a:bodyPr/>
              <a:lstStyle/>
              <a:p>
                <a:pPr>
                  <a:defRPr sz="2400" b="1">
                    <a:solidFill>
                      <a:schemeClr val="accent2">
                        <a:lumMod val="75000"/>
                      </a:schemeClr>
                    </a:solidFill>
                  </a:defRPr>
                </a:pPr>
                <a:endParaRPr lang="ru-RU"/>
              </a:p>
            </c:txPr>
            <c:showVal val="1"/>
          </c:dLbls>
          <c:cat>
            <c:strRef>
              <c:f>Лист1!$A$2:$A$4</c:f>
              <c:strCache>
                <c:ptCount val="3"/>
                <c:pt idx="0">
                  <c:v>2024 год</c:v>
                </c:pt>
                <c:pt idx="1">
                  <c:v>2025 год</c:v>
                </c:pt>
                <c:pt idx="2">
                  <c:v>2026 год</c:v>
                </c:pt>
              </c:strCache>
            </c:strRef>
          </c:cat>
          <c:val>
            <c:numRef>
              <c:f>Лист1!$B$2:$B$4</c:f>
              <c:numCache>
                <c:formatCode>General</c:formatCode>
                <c:ptCount val="3"/>
                <c:pt idx="0">
                  <c:v>717.9</c:v>
                </c:pt>
                <c:pt idx="1">
                  <c:v>2976.5</c:v>
                </c:pt>
                <c:pt idx="2">
                  <c:v>5326.2</c:v>
                </c:pt>
              </c:numCache>
            </c:numRef>
          </c:val>
        </c:ser>
        <c:axId val="161116544"/>
        <c:axId val="161118080"/>
      </c:barChart>
      <c:catAx>
        <c:axId val="161116544"/>
        <c:scaling>
          <c:orientation val="minMax"/>
        </c:scaling>
        <c:axPos val="b"/>
        <c:tickLblPos val="nextTo"/>
        <c:txPr>
          <a:bodyPr/>
          <a:lstStyle/>
          <a:p>
            <a:pPr>
              <a:defRPr sz="1800" b="1"/>
            </a:pPr>
            <a:endParaRPr lang="ru-RU"/>
          </a:p>
        </c:txPr>
        <c:crossAx val="161118080"/>
        <c:crosses val="autoZero"/>
        <c:auto val="1"/>
        <c:lblAlgn val="ctr"/>
        <c:lblOffset val="100"/>
      </c:catAx>
      <c:valAx>
        <c:axId val="161118080"/>
        <c:scaling>
          <c:orientation val="minMax"/>
        </c:scaling>
        <c:axPos val="l"/>
        <c:majorGridlines/>
        <c:numFmt formatCode="General" sourceLinked="1"/>
        <c:tickLblPos val="nextTo"/>
        <c:crossAx val="161116544"/>
        <c:crosses val="autoZero"/>
        <c:crossBetween val="between"/>
      </c:valAx>
      <c:spPr>
        <a:ln>
          <a:noFill/>
        </a:ln>
      </c:spPr>
    </c:plotArea>
    <c:plotVisOnly val="1"/>
  </c:chart>
  <c:txPr>
    <a:bodyPr/>
    <a:lstStyle/>
    <a:p>
      <a:pPr>
        <a:defRPr sz="1800"/>
      </a:pPr>
      <a:endParaRPr lang="ru-RU"/>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ru-RU"/>
  <c:chart>
    <c:title>
      <c:tx>
        <c:rich>
          <a:bodyPr/>
          <a:lstStyle/>
          <a:p>
            <a:pPr>
              <a:defRPr/>
            </a:pPr>
            <a:r>
              <a:rPr lang="ru-RU" dirty="0" smtClean="0"/>
              <a:t>2026 </a:t>
            </a:r>
            <a:r>
              <a:rPr lang="ru-RU" dirty="0"/>
              <a:t>год</a:t>
            </a:r>
          </a:p>
        </c:rich>
      </c:tx>
      <c:layout/>
    </c:title>
    <c:plotArea>
      <c:layout/>
      <c:pieChart>
        <c:varyColors val="1"/>
        <c:firstSliceAng val="0"/>
      </c:pieChart>
    </c:plotArea>
    <c:legend>
      <c:legendPos val="r"/>
      <c:layout/>
      <c:txPr>
        <a:bodyPr/>
        <a:lstStyle/>
        <a:p>
          <a:pPr>
            <a:defRPr sz="1400" b="1"/>
          </a:pPr>
          <a:endParaRPr lang="ru-RU"/>
        </a:p>
      </c:txPr>
    </c:legend>
    <c:plotVisOnly val="1"/>
  </c:chart>
  <c:txPr>
    <a:bodyPr/>
    <a:lstStyle/>
    <a:p>
      <a:pPr>
        <a:defRPr sz="1800"/>
      </a:pPr>
      <a:endParaRPr lang="ru-RU"/>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ru-RU"/>
  <c:chart>
    <c:title>
      <c:tx>
        <c:rich>
          <a:bodyPr/>
          <a:lstStyle/>
          <a:p>
            <a:pPr>
              <a:defRPr sz="2800" u="sng"/>
            </a:pPr>
            <a:r>
              <a:rPr lang="ru-RU" u="sng" dirty="0" smtClean="0"/>
              <a:t>2026 </a:t>
            </a:r>
            <a:r>
              <a:rPr lang="ru-RU" u="sng" dirty="0"/>
              <a:t>год</a:t>
            </a:r>
          </a:p>
        </c:rich>
      </c:tx>
      <c:layout>
        <c:manualLayout>
          <c:xMode val="edge"/>
          <c:yMode val="edge"/>
          <c:x val="0.417524714727804"/>
          <c:y val="0"/>
        </c:manualLayout>
      </c:layout>
    </c:title>
    <c:plotArea>
      <c:layout/>
      <c:pieChart>
        <c:varyColors val="1"/>
        <c:ser>
          <c:idx val="0"/>
          <c:order val="0"/>
          <c:tx>
            <c:strRef>
              <c:f>Лист1!$B$1</c:f>
              <c:strCache>
                <c:ptCount val="1"/>
                <c:pt idx="0">
                  <c:v>2024 год</c:v>
                </c:pt>
              </c:strCache>
            </c:strRef>
          </c:tx>
          <c:dPt>
            <c:idx val="2"/>
            <c:spPr>
              <a:solidFill>
                <a:schemeClr val="bg2">
                  <a:lumMod val="25000"/>
                </a:schemeClr>
              </a:solidFill>
            </c:spPr>
          </c:dPt>
          <c:dLbls>
            <c:dLbl>
              <c:idx val="0"/>
              <c:layout>
                <c:manualLayout>
                  <c:x val="-0.20583414520893689"/>
                  <c:y val="1.1856369079234727E-2"/>
                </c:manualLayout>
              </c:layout>
              <c:tx>
                <c:rich>
                  <a:bodyPr/>
                  <a:lstStyle/>
                  <a:p>
                    <a:r>
                      <a:rPr lang="en-US" dirty="0" smtClean="0"/>
                      <a:t>228118</a:t>
                    </a:r>
                    <a:r>
                      <a:rPr lang="ru-RU" dirty="0" smtClean="0"/>
                      <a:t>.</a:t>
                    </a:r>
                    <a:r>
                      <a:rPr lang="en-US" dirty="0" smtClean="0"/>
                      <a:t>6</a:t>
                    </a:r>
                    <a:endParaRPr lang="en-US" dirty="0"/>
                  </a:p>
                </c:rich>
              </c:tx>
              <c:showVal val="1"/>
            </c:dLbl>
            <c:dLbl>
              <c:idx val="1"/>
              <c:layout>
                <c:manualLayout>
                  <c:x val="0.21228760669517266"/>
                  <c:y val="6.680954779758109E-3"/>
                </c:manualLayout>
              </c:layout>
              <c:tx>
                <c:rich>
                  <a:bodyPr/>
                  <a:lstStyle/>
                  <a:p>
                    <a:r>
                      <a:rPr lang="en-US" dirty="0" smtClean="0"/>
                      <a:t>247255</a:t>
                    </a:r>
                    <a:r>
                      <a:rPr lang="ru-RU" dirty="0" smtClean="0"/>
                      <a:t>.</a:t>
                    </a:r>
                    <a:r>
                      <a:rPr lang="en-US" dirty="0" smtClean="0"/>
                      <a:t>9</a:t>
                    </a:r>
                    <a:endParaRPr lang="en-US" dirty="0"/>
                  </a:p>
                </c:rich>
              </c:tx>
              <c:showVal val="1"/>
            </c:dLbl>
            <c:dLbl>
              <c:idx val="2"/>
              <c:layout>
                <c:manualLayout>
                  <c:x val="-8.7404699572791997E-2"/>
                  <c:y val="2.4310274505268067E-2"/>
                </c:manualLayout>
              </c:layout>
              <c:tx>
                <c:rich>
                  <a:bodyPr/>
                  <a:lstStyle/>
                  <a:p>
                    <a:r>
                      <a:rPr lang="en-US" dirty="0" smtClean="0"/>
                      <a:t>19137</a:t>
                    </a:r>
                    <a:r>
                      <a:rPr lang="ru-RU" dirty="0" smtClean="0"/>
                      <a:t>.</a:t>
                    </a:r>
                    <a:r>
                      <a:rPr lang="en-US" dirty="0" smtClean="0"/>
                      <a:t>3</a:t>
                    </a:r>
                    <a:endParaRPr lang="en-US" dirty="0"/>
                  </a:p>
                </c:rich>
              </c:tx>
              <c:showVal val="1"/>
            </c:dLbl>
            <c:txPr>
              <a:bodyPr/>
              <a:lstStyle/>
              <a:p>
                <a:pPr>
                  <a:defRPr sz="2400" b="1"/>
                </a:pPr>
                <a:endParaRPr lang="ru-RU"/>
              </a:p>
            </c:txPr>
            <c:showVal val="1"/>
            <c:showLeaderLines val="1"/>
          </c:dLbls>
          <c:cat>
            <c:strRef>
              <c:f>Лист1!$A$2:$A$4</c:f>
              <c:strCache>
                <c:ptCount val="3"/>
                <c:pt idx="0">
                  <c:v>ДОХОДЫ</c:v>
                </c:pt>
                <c:pt idx="1">
                  <c:v>РАСХОДЫ</c:v>
                </c:pt>
                <c:pt idx="2">
                  <c:v>ДЕФИЦИТ БЮДЖЕТА</c:v>
                </c:pt>
              </c:strCache>
            </c:strRef>
          </c:cat>
          <c:val>
            <c:numRef>
              <c:f>Лист1!$B$2:$B$4</c:f>
              <c:numCache>
                <c:formatCode>General</c:formatCode>
                <c:ptCount val="3"/>
                <c:pt idx="0">
                  <c:v>228118.6</c:v>
                </c:pt>
                <c:pt idx="1">
                  <c:v>247255.9</c:v>
                </c:pt>
                <c:pt idx="2">
                  <c:v>19137.3</c:v>
                </c:pt>
              </c:numCache>
            </c:numRef>
          </c:val>
        </c:ser>
        <c:firstSliceAng val="0"/>
      </c:pieChart>
    </c:plotArea>
    <c:legend>
      <c:legendPos val="r"/>
      <c:layout>
        <c:manualLayout>
          <c:xMode val="edge"/>
          <c:yMode val="edge"/>
          <c:x val="0.63247673335441434"/>
          <c:y val="8.137775406994345E-2"/>
          <c:w val="0.26424196914628534"/>
          <c:h val="0.43714172157965125"/>
        </c:manualLayout>
      </c:layout>
      <c:txPr>
        <a:bodyPr/>
        <a:lstStyle/>
        <a:p>
          <a:pPr>
            <a:defRPr sz="1400" b="1"/>
          </a:pPr>
          <a:endParaRPr lang="ru-RU"/>
        </a:p>
      </c:txPr>
    </c:legend>
    <c:plotVisOnly val="1"/>
  </c:chart>
  <c:txPr>
    <a:bodyPr/>
    <a:lstStyle/>
    <a:p>
      <a:pPr>
        <a:defRPr sz="1800"/>
      </a:pPr>
      <a:endParaRPr lang="ru-RU"/>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ru-RU"/>
  <c:chart>
    <c:title>
      <c:tx>
        <c:rich>
          <a:bodyPr/>
          <a:lstStyle/>
          <a:p>
            <a:pPr>
              <a:defRPr/>
            </a:pPr>
            <a:r>
              <a:rPr lang="ru-RU" dirty="0" smtClean="0"/>
              <a:t>2026 </a:t>
            </a:r>
            <a:r>
              <a:rPr lang="ru-RU" dirty="0"/>
              <a:t>год</a:t>
            </a:r>
          </a:p>
        </c:rich>
      </c:tx>
      <c:layout/>
    </c:title>
    <c:plotArea>
      <c:layout/>
      <c:pieChart>
        <c:varyColors val="1"/>
        <c:firstSliceAng val="0"/>
      </c:pieChart>
    </c:plotArea>
    <c:legend>
      <c:legendPos val="r"/>
      <c:layout/>
      <c:txPr>
        <a:bodyPr/>
        <a:lstStyle/>
        <a:p>
          <a:pPr>
            <a:defRPr sz="1400" b="1"/>
          </a:pPr>
          <a:endParaRPr lang="ru-RU"/>
        </a:p>
      </c:txPr>
    </c:legend>
    <c:plotVisOnly val="1"/>
  </c:chart>
  <c:txPr>
    <a:bodyPr/>
    <a:lstStyle/>
    <a:p>
      <a:pPr>
        <a:defRPr sz="1800"/>
      </a:pPr>
      <a:endParaRPr lang="ru-RU"/>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ru-RU"/>
  <c:chart>
    <c:autoTitleDeleted val="1"/>
    <c:plotArea>
      <c:layout/>
      <c:barChart>
        <c:barDir val="col"/>
        <c:grouping val="clustered"/>
        <c:ser>
          <c:idx val="0"/>
          <c:order val="0"/>
          <c:tx>
            <c:strRef>
              <c:f>Лист1!$B$1</c:f>
              <c:strCache>
                <c:ptCount val="1"/>
                <c:pt idx="0">
                  <c:v>ДОХОДЫ</c:v>
                </c:pt>
              </c:strCache>
            </c:strRef>
          </c:tx>
          <c:dLbls>
            <c:dLbl>
              <c:idx val="0"/>
              <c:layout>
                <c:manualLayout>
                  <c:x val="4.6823705920581134E-3"/>
                  <c:y val="1.0461095433196435E-2"/>
                </c:manualLayout>
              </c:layout>
              <c:tx>
                <c:rich>
                  <a:bodyPr/>
                  <a:lstStyle/>
                  <a:p>
                    <a:r>
                      <a:rPr lang="en-US" dirty="0" smtClean="0"/>
                      <a:t>161542</a:t>
                    </a:r>
                    <a:r>
                      <a:rPr lang="ru-RU" dirty="0" smtClean="0"/>
                      <a:t>.</a:t>
                    </a:r>
                    <a:r>
                      <a:rPr lang="en-US" dirty="0" smtClean="0"/>
                      <a:t>9</a:t>
                    </a:r>
                    <a:endParaRPr lang="en-US" dirty="0"/>
                  </a:p>
                </c:rich>
              </c:tx>
              <c:showVal val="1"/>
            </c:dLbl>
            <c:dLbl>
              <c:idx val="1"/>
              <c:layout/>
              <c:tx>
                <c:rich>
                  <a:bodyPr/>
                  <a:lstStyle/>
                  <a:p>
                    <a:r>
                      <a:rPr lang="en-US" dirty="0" smtClean="0"/>
                      <a:t>189061</a:t>
                    </a:r>
                    <a:r>
                      <a:rPr lang="ru-RU" dirty="0" smtClean="0"/>
                      <a:t>.</a:t>
                    </a:r>
                    <a:r>
                      <a:rPr lang="en-US" dirty="0" smtClean="0"/>
                      <a:t>6</a:t>
                    </a:r>
                    <a:endParaRPr lang="en-US" dirty="0"/>
                  </a:p>
                </c:rich>
              </c:tx>
              <c:showVal val="1"/>
            </c:dLbl>
            <c:dLbl>
              <c:idx val="2"/>
              <c:layout>
                <c:manualLayout>
                  <c:x val="-1.4946550194987768E-3"/>
                  <c:y val="1.5691437222719182E-2"/>
                </c:manualLayout>
              </c:layout>
              <c:showVal val="1"/>
            </c:dLbl>
            <c:dLbl>
              <c:idx val="3"/>
              <c:layout>
                <c:manualLayout>
                  <c:x val="4.6162520781860015E-3"/>
                  <c:y val="1.3076369291495547E-2"/>
                </c:manualLayout>
              </c:layout>
              <c:tx>
                <c:rich>
                  <a:bodyPr/>
                  <a:lstStyle/>
                  <a:p>
                    <a:r>
                      <a:rPr lang="en-US" dirty="0" smtClean="0"/>
                      <a:t>191373</a:t>
                    </a:r>
                    <a:r>
                      <a:rPr lang="ru-RU" dirty="0" smtClean="0"/>
                      <a:t>.</a:t>
                    </a:r>
                    <a:r>
                      <a:rPr lang="en-US" dirty="0" smtClean="0"/>
                      <a:t>2</a:t>
                    </a:r>
                    <a:endParaRPr lang="en-US" dirty="0"/>
                  </a:p>
                </c:rich>
              </c:tx>
              <c:showVal val="1"/>
            </c:dLbl>
            <c:txPr>
              <a:bodyPr/>
              <a:lstStyle/>
              <a:p>
                <a:pPr>
                  <a:defRPr sz="2400" b="1">
                    <a:solidFill>
                      <a:schemeClr val="accent1">
                        <a:lumMod val="75000"/>
                      </a:schemeClr>
                    </a:solidFill>
                  </a:defRPr>
                </a:pPr>
                <a:endParaRPr lang="ru-RU"/>
              </a:p>
            </c:txPr>
            <c:showVal val="1"/>
          </c:dLbls>
          <c:cat>
            <c:strRef>
              <c:f>Лист1!$A$2:$A$5</c:f>
              <c:strCache>
                <c:ptCount val="4"/>
                <c:pt idx="0">
                  <c:v>Оценка поступлений 2023 года</c:v>
                </c:pt>
                <c:pt idx="1">
                  <c:v>Прогноз поступлений 2024 года</c:v>
                </c:pt>
                <c:pt idx="2">
                  <c:v>Прогноз поступлений 2025 года</c:v>
                </c:pt>
                <c:pt idx="3">
                  <c:v>Прогноз поступлений 2026 года</c:v>
                </c:pt>
              </c:strCache>
            </c:strRef>
          </c:cat>
          <c:val>
            <c:numRef>
              <c:f>Лист1!$B$2:$B$5</c:f>
              <c:numCache>
                <c:formatCode>General</c:formatCode>
                <c:ptCount val="4"/>
                <c:pt idx="0">
                  <c:v>161542.9</c:v>
                </c:pt>
                <c:pt idx="1">
                  <c:v>189061.6</c:v>
                </c:pt>
                <c:pt idx="2">
                  <c:v>181796</c:v>
                </c:pt>
                <c:pt idx="3">
                  <c:v>191373.2</c:v>
                </c:pt>
              </c:numCache>
            </c:numRef>
          </c:val>
        </c:ser>
        <c:axId val="156403968"/>
        <c:axId val="156426240"/>
      </c:barChart>
      <c:catAx>
        <c:axId val="156403968"/>
        <c:scaling>
          <c:orientation val="minMax"/>
        </c:scaling>
        <c:axPos val="b"/>
        <c:tickLblPos val="nextTo"/>
        <c:txPr>
          <a:bodyPr/>
          <a:lstStyle/>
          <a:p>
            <a:pPr>
              <a:defRPr sz="1800" b="1"/>
            </a:pPr>
            <a:endParaRPr lang="ru-RU"/>
          </a:p>
        </c:txPr>
        <c:crossAx val="156426240"/>
        <c:crosses val="autoZero"/>
        <c:auto val="1"/>
        <c:lblAlgn val="ctr"/>
        <c:lblOffset val="100"/>
      </c:catAx>
      <c:valAx>
        <c:axId val="156426240"/>
        <c:scaling>
          <c:orientation val="minMax"/>
        </c:scaling>
        <c:axPos val="l"/>
        <c:majorGridlines/>
        <c:numFmt formatCode="General" sourceLinked="1"/>
        <c:tickLblPos val="nextTo"/>
        <c:crossAx val="156403968"/>
        <c:crosses val="autoZero"/>
        <c:crossBetween val="between"/>
      </c:valAx>
      <c:spPr>
        <a:ln>
          <a:noFill/>
        </a:ln>
      </c:spPr>
    </c:plotArea>
    <c:plotVisOnly val="1"/>
  </c:chart>
  <c:txPr>
    <a:bodyPr/>
    <a:lstStyle/>
    <a:p>
      <a:pPr>
        <a:defRPr sz="1800"/>
      </a:pPr>
      <a:endParaRPr lang="ru-RU"/>
    </a:p>
  </c:txPr>
  <c:externalData r:id="rId1"/>
  <c:userShapes r:id="rId2"/>
</c:chartSpace>
</file>

<file path=ppt/charts/chart8.xml><?xml version="1.0" encoding="utf-8"?>
<c:chartSpace xmlns:c="http://schemas.openxmlformats.org/drawingml/2006/chart" xmlns:a="http://schemas.openxmlformats.org/drawingml/2006/main" xmlns:r="http://schemas.openxmlformats.org/officeDocument/2006/relationships">
  <c:lang val="ru-RU"/>
  <c:chart>
    <c:title>
      <c:tx>
        <c:rich>
          <a:bodyPr/>
          <a:lstStyle/>
          <a:p>
            <a:pPr>
              <a:defRPr sz="2800" u="sng"/>
            </a:pPr>
            <a:r>
              <a:rPr lang="ru-RU" sz="2800" u="sng" dirty="0"/>
              <a:t>2024 </a:t>
            </a:r>
            <a:r>
              <a:rPr lang="ru-RU" sz="2800" u="sng" dirty="0" smtClean="0"/>
              <a:t>год – </a:t>
            </a:r>
            <a:r>
              <a:rPr lang="ru-RU" sz="2800" u="sng" dirty="0" smtClean="0">
                <a:solidFill>
                  <a:schemeClr val="accent1">
                    <a:lumMod val="75000"/>
                  </a:schemeClr>
                </a:solidFill>
              </a:rPr>
              <a:t>158506.6</a:t>
            </a:r>
            <a:r>
              <a:rPr lang="ru-RU" sz="2800" u="sng" baseline="0" dirty="0" smtClean="0"/>
              <a:t> </a:t>
            </a:r>
            <a:r>
              <a:rPr lang="ru-RU" sz="2800" u="sng" baseline="0" dirty="0" smtClean="0"/>
              <a:t>тыс. руб.</a:t>
            </a:r>
            <a:endParaRPr lang="ru-RU" sz="2800" u="sng" dirty="0"/>
          </a:p>
        </c:rich>
      </c:tx>
      <c:layout/>
    </c:title>
    <c:plotArea>
      <c:layout/>
      <c:pieChart>
        <c:varyColors val="1"/>
        <c:ser>
          <c:idx val="0"/>
          <c:order val="0"/>
          <c:tx>
            <c:strRef>
              <c:f>Лист1!$B$1</c:f>
              <c:strCache>
                <c:ptCount val="1"/>
                <c:pt idx="0">
                  <c:v>2024 год</c:v>
                </c:pt>
              </c:strCache>
            </c:strRef>
          </c:tx>
          <c:dPt>
            <c:idx val="0"/>
            <c:spPr>
              <a:solidFill>
                <a:schemeClr val="tx2">
                  <a:lumMod val="75000"/>
                </a:schemeClr>
              </a:solidFill>
            </c:spPr>
          </c:dPt>
          <c:dPt>
            <c:idx val="2"/>
            <c:spPr>
              <a:solidFill>
                <a:srgbClr val="FFFF00"/>
              </a:solidFill>
            </c:spPr>
          </c:dPt>
          <c:dLbls>
            <c:dLbl>
              <c:idx val="0"/>
              <c:layout>
                <c:manualLayout>
                  <c:x val="8.3511901455393847E-2"/>
                  <c:y val="2.5669632803562388E-2"/>
                </c:manualLayout>
              </c:layout>
              <c:tx>
                <c:rich>
                  <a:bodyPr/>
                  <a:lstStyle/>
                  <a:p>
                    <a:r>
                      <a:rPr lang="en-US" dirty="0" smtClean="0"/>
                      <a:t>7781</a:t>
                    </a:r>
                    <a:r>
                      <a:rPr lang="ru-RU" dirty="0" smtClean="0"/>
                      <a:t>.</a:t>
                    </a:r>
                    <a:r>
                      <a:rPr lang="en-US" dirty="0" smtClean="0"/>
                      <a:t>6</a:t>
                    </a:r>
                    <a:endParaRPr lang="en-US" dirty="0"/>
                  </a:p>
                </c:rich>
              </c:tx>
              <c:showVal val="1"/>
            </c:dLbl>
            <c:dLbl>
              <c:idx val="1"/>
              <c:layout>
                <c:manualLayout>
                  <c:x val="-0.14782541523164092"/>
                  <c:y val="-9.5436843353741557E-2"/>
                </c:manualLayout>
              </c:layout>
              <c:showVal val="1"/>
            </c:dLbl>
            <c:dLbl>
              <c:idx val="2"/>
              <c:layout>
                <c:manualLayout>
                  <c:x val="1.2438722086434838E-2"/>
                  <c:y val="4.1551314118251116E-2"/>
                </c:manualLayout>
              </c:layout>
              <c:showVal val="1"/>
            </c:dLbl>
            <c:txPr>
              <a:bodyPr/>
              <a:lstStyle/>
              <a:p>
                <a:pPr>
                  <a:defRPr sz="2000" b="1"/>
                </a:pPr>
                <a:endParaRPr lang="ru-RU"/>
              </a:p>
            </c:txPr>
            <c:showVal val="1"/>
            <c:showLeaderLines val="1"/>
          </c:dLbls>
          <c:cat>
            <c:strRef>
              <c:f>Лист1!$A$2:$A$7</c:f>
              <c:strCache>
                <c:ptCount val="6"/>
                <c:pt idx="0">
                  <c:v>АКЦИЗЫ</c:v>
                </c:pt>
                <c:pt idx="1">
                  <c:v>НАЛОГ НА ДОХОДЫ ФИЗИЧЕСКИХ ЛИЦ</c:v>
                </c:pt>
                <c:pt idx="2">
                  <c:v>НАЛОГ НА СОВОКУПНЫЙ ДОХОД (ЕСН)</c:v>
                </c:pt>
                <c:pt idx="3">
                  <c:v>НАЛОГ НА ИМУЩЕСТВО ФИЗИЧЕСКИХ ЛИЦ</c:v>
                </c:pt>
                <c:pt idx="4">
                  <c:v>ТРАНСПОРТНЫЙ НАЛОГ С ФИЗИЧЕСКИХ ЛИЦ</c:v>
                </c:pt>
                <c:pt idx="5">
                  <c:v>ЗЕМЕЛЬНЫЙ НАЛОГ</c:v>
                </c:pt>
              </c:strCache>
            </c:strRef>
          </c:cat>
          <c:val>
            <c:numRef>
              <c:f>Лист1!$B$2:$B$7</c:f>
              <c:numCache>
                <c:formatCode>General</c:formatCode>
                <c:ptCount val="6"/>
                <c:pt idx="0">
                  <c:v>7781.6</c:v>
                </c:pt>
                <c:pt idx="1">
                  <c:v>83370</c:v>
                </c:pt>
                <c:pt idx="2">
                  <c:v>298</c:v>
                </c:pt>
                <c:pt idx="3">
                  <c:v>11124</c:v>
                </c:pt>
                <c:pt idx="4">
                  <c:v>20919</c:v>
                </c:pt>
                <c:pt idx="5">
                  <c:v>35014</c:v>
                </c:pt>
              </c:numCache>
            </c:numRef>
          </c:val>
        </c:ser>
        <c:firstSliceAng val="0"/>
      </c:pieChart>
    </c:plotArea>
    <c:legend>
      <c:legendPos val="r"/>
      <c:layout>
        <c:manualLayout>
          <c:xMode val="edge"/>
          <c:yMode val="edge"/>
          <c:x val="0.59931327074769403"/>
          <c:y val="0.15980037503340483"/>
          <c:w val="0.38182146428174707"/>
          <c:h val="0.81329064037929766"/>
        </c:manualLayout>
      </c:layout>
      <c:txPr>
        <a:bodyPr/>
        <a:lstStyle/>
        <a:p>
          <a:pPr>
            <a:defRPr sz="1400" b="1"/>
          </a:pPr>
          <a:endParaRPr lang="ru-RU"/>
        </a:p>
      </c:txPr>
    </c:legend>
    <c:plotVisOnly val="1"/>
  </c:chart>
  <c:txPr>
    <a:bodyPr/>
    <a:lstStyle/>
    <a:p>
      <a:pPr>
        <a:defRPr sz="1800"/>
      </a:pPr>
      <a:endParaRPr lang="ru-RU"/>
    </a:p>
  </c:txPr>
  <c:externalData r:id="rId1"/>
  <c:userShapes r:id="rId2"/>
</c:chartSpace>
</file>

<file path=ppt/charts/chart9.xml><?xml version="1.0" encoding="utf-8"?>
<c:chartSpace xmlns:c="http://schemas.openxmlformats.org/drawingml/2006/chart" xmlns:a="http://schemas.openxmlformats.org/drawingml/2006/main" xmlns:r="http://schemas.openxmlformats.org/officeDocument/2006/relationships">
  <c:lang val="ru-RU"/>
  <c:chart>
    <c:title>
      <c:tx>
        <c:rich>
          <a:bodyPr/>
          <a:lstStyle/>
          <a:p>
            <a:pPr>
              <a:defRPr sz="2800" u="sng"/>
            </a:pPr>
            <a:r>
              <a:rPr lang="ru-RU" sz="2800" u="sng" dirty="0" smtClean="0"/>
              <a:t>2025 год – </a:t>
            </a:r>
            <a:r>
              <a:rPr lang="ru-RU" sz="2800" u="sng" dirty="0" smtClean="0">
                <a:solidFill>
                  <a:schemeClr val="accent1">
                    <a:lumMod val="75000"/>
                  </a:schemeClr>
                </a:solidFill>
              </a:rPr>
              <a:t>167621</a:t>
            </a:r>
            <a:r>
              <a:rPr lang="ru-RU" sz="2800" u="sng" baseline="0" dirty="0" smtClean="0"/>
              <a:t> тыс. руб.</a:t>
            </a:r>
            <a:endParaRPr lang="ru-RU" sz="2800" u="sng" dirty="0"/>
          </a:p>
        </c:rich>
      </c:tx>
      <c:layout/>
    </c:title>
    <c:plotArea>
      <c:layout/>
      <c:pieChart>
        <c:varyColors val="1"/>
        <c:ser>
          <c:idx val="0"/>
          <c:order val="0"/>
          <c:tx>
            <c:strRef>
              <c:f>Лист1!$B$1</c:f>
              <c:strCache>
                <c:ptCount val="1"/>
                <c:pt idx="0">
                  <c:v>2024 год</c:v>
                </c:pt>
              </c:strCache>
            </c:strRef>
          </c:tx>
          <c:dPt>
            <c:idx val="0"/>
            <c:spPr>
              <a:solidFill>
                <a:schemeClr val="tx2">
                  <a:lumMod val="75000"/>
                </a:schemeClr>
              </a:solidFill>
            </c:spPr>
          </c:dPt>
          <c:dPt>
            <c:idx val="2"/>
            <c:spPr>
              <a:solidFill>
                <a:srgbClr val="FFFF00"/>
              </a:solidFill>
            </c:spPr>
          </c:dPt>
          <c:dLbls>
            <c:dLbl>
              <c:idx val="0"/>
              <c:layout>
                <c:manualLayout>
                  <c:x val="8.3511901455393847E-2"/>
                  <c:y val="2.5669632803562391E-2"/>
                </c:manualLayout>
              </c:layout>
              <c:showVal val="1"/>
            </c:dLbl>
            <c:dLbl>
              <c:idx val="1"/>
              <c:layout>
                <c:manualLayout>
                  <c:x val="-0.14782541523164092"/>
                  <c:y val="-9.5436843353741571E-2"/>
                </c:manualLayout>
              </c:layout>
              <c:showVal val="1"/>
            </c:dLbl>
            <c:dLbl>
              <c:idx val="2"/>
              <c:layout>
                <c:manualLayout>
                  <c:x val="1.2438722086434838E-2"/>
                  <c:y val="4.1551314118251116E-2"/>
                </c:manualLayout>
              </c:layout>
              <c:showVal val="1"/>
            </c:dLbl>
            <c:txPr>
              <a:bodyPr/>
              <a:lstStyle/>
              <a:p>
                <a:pPr>
                  <a:defRPr sz="2000" b="1"/>
                </a:pPr>
                <a:endParaRPr lang="ru-RU"/>
              </a:p>
            </c:txPr>
            <c:showVal val="1"/>
            <c:showLeaderLines val="1"/>
          </c:dLbls>
          <c:cat>
            <c:strRef>
              <c:f>Лист1!$A$2:$A$7</c:f>
              <c:strCache>
                <c:ptCount val="6"/>
                <c:pt idx="0">
                  <c:v>АКЦИЗЫ</c:v>
                </c:pt>
                <c:pt idx="1">
                  <c:v>НАЛОГ НА ДОХОДЫ ФИЗИЧЕСКИХ ЛИЦ</c:v>
                </c:pt>
                <c:pt idx="2">
                  <c:v>НАЛОГ НА СОВОКУПНЫЙ ДОХОД (ЕСН)</c:v>
                </c:pt>
                <c:pt idx="3">
                  <c:v>НАЛОГ НА ИМУЩЕСТВО ФИЗИЧЕСКИХ ЛИЦ</c:v>
                </c:pt>
                <c:pt idx="4">
                  <c:v>ТРАНСПОРТНЫЙ НАЛОГ С ФИЗИЧЕСКИХ ЛИЦ</c:v>
                </c:pt>
                <c:pt idx="5">
                  <c:v>ЗЕМЕЛЬНЫЙ НАЛОГ</c:v>
                </c:pt>
              </c:strCache>
            </c:strRef>
          </c:cat>
          <c:val>
            <c:numRef>
              <c:f>Лист1!$B$2:$B$7</c:f>
              <c:numCache>
                <c:formatCode>General</c:formatCode>
                <c:ptCount val="6"/>
                <c:pt idx="0">
                  <c:v>8086</c:v>
                </c:pt>
                <c:pt idx="1">
                  <c:v>90655</c:v>
                </c:pt>
                <c:pt idx="2">
                  <c:v>339</c:v>
                </c:pt>
                <c:pt idx="3">
                  <c:v>11533</c:v>
                </c:pt>
                <c:pt idx="4">
                  <c:v>21557</c:v>
                </c:pt>
                <c:pt idx="5">
                  <c:v>35451</c:v>
                </c:pt>
              </c:numCache>
            </c:numRef>
          </c:val>
        </c:ser>
        <c:firstSliceAng val="0"/>
      </c:pieChart>
    </c:plotArea>
    <c:legend>
      <c:legendPos val="r"/>
      <c:layout>
        <c:manualLayout>
          <c:xMode val="edge"/>
          <c:yMode val="edge"/>
          <c:x val="0.5993132707476938"/>
          <c:y val="0.15980037503340486"/>
          <c:w val="0.38182146428174718"/>
          <c:h val="0.81329064037929777"/>
        </c:manualLayout>
      </c:layout>
      <c:txPr>
        <a:bodyPr/>
        <a:lstStyle/>
        <a:p>
          <a:pPr>
            <a:defRPr sz="1400" b="1"/>
          </a:pPr>
          <a:endParaRPr lang="ru-RU"/>
        </a:p>
      </c:txPr>
    </c:legend>
    <c:plotVisOnly val="1"/>
  </c:chart>
  <c:txPr>
    <a:bodyPr/>
    <a:lstStyle/>
    <a:p>
      <a:pPr>
        <a:defRPr sz="1800"/>
      </a:pPr>
      <a:endParaRPr lang="ru-RU"/>
    </a:p>
  </c:txPr>
  <c:externalData r:id="rId1"/>
  <c:userShapes r:id="rId2"/>
</c:chartSpace>
</file>

<file path=ppt/drawings/drawing1.xml><?xml version="1.0" encoding="utf-8"?>
<c:userShapes xmlns:c="http://schemas.openxmlformats.org/drawingml/2006/chart">
  <cdr:relSizeAnchor xmlns:cdr="http://schemas.openxmlformats.org/drawingml/2006/chartDrawing">
    <cdr:from>
      <cdr:x>0.27119</cdr:x>
      <cdr:y>0.26691</cdr:y>
    </cdr:from>
    <cdr:to>
      <cdr:x>0.38983</cdr:x>
      <cdr:y>0.40037</cdr:y>
    </cdr:to>
    <cdr:sp macro="" textlink="">
      <cdr:nvSpPr>
        <cdr:cNvPr id="2" name="Стрелка вправо 1"/>
        <cdr:cNvSpPr/>
      </cdr:nvSpPr>
      <cdr:spPr>
        <a:xfrm xmlns:a="http://schemas.openxmlformats.org/drawingml/2006/main">
          <a:off x="2304256" y="1296144"/>
          <a:ext cx="1008112" cy="648072"/>
        </a:xfrm>
        <a:prstGeom xmlns:a="http://schemas.openxmlformats.org/drawingml/2006/main" prst="rightArrow">
          <a:avLst/>
        </a:prstGeom>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r>
            <a:rPr lang="ru-RU" sz="1600" b="1" dirty="0" smtClean="0">
              <a:solidFill>
                <a:schemeClr val="tx1"/>
              </a:solidFill>
            </a:rPr>
            <a:t>117 %</a:t>
          </a:r>
          <a:endParaRPr lang="ru-RU" sz="1600" b="1" dirty="0">
            <a:solidFill>
              <a:schemeClr val="tx1"/>
            </a:solidFill>
          </a:endParaRPr>
        </a:p>
      </cdr:txBody>
    </cdr:sp>
  </cdr:relSizeAnchor>
</c:userShapes>
</file>

<file path=ppt/drawings/drawing10.xml><?xml version="1.0" encoding="utf-8"?>
<c:userShapes xmlns:c="http://schemas.openxmlformats.org/drawingml/2006/chart">
  <cdr:relSizeAnchor xmlns:cdr="http://schemas.openxmlformats.org/drawingml/2006/chartDrawing">
    <cdr:from>
      <cdr:x>0.025</cdr:x>
      <cdr:y>0.67568</cdr:y>
    </cdr:from>
    <cdr:to>
      <cdr:x>0.44167</cdr:x>
      <cdr:y>0.97297</cdr:y>
    </cdr:to>
    <cdr:sp macro="" textlink="">
      <cdr:nvSpPr>
        <cdr:cNvPr id="2" name="Прямоугольник 1"/>
        <cdr:cNvSpPr/>
      </cdr:nvSpPr>
      <cdr:spPr>
        <a:xfrm xmlns:a="http://schemas.openxmlformats.org/drawingml/2006/main">
          <a:off x="216024" y="3600400"/>
          <a:ext cx="3600400" cy="1584176"/>
        </a:xfrm>
        <a:prstGeom xmlns:a="http://schemas.openxmlformats.org/drawingml/2006/main" prst="rect">
          <a:avLst/>
        </a:prstGeom>
        <a:solidFill xmlns:a="http://schemas.openxmlformats.org/drawingml/2006/main">
          <a:srgbClr val="FF0000"/>
        </a:solidFill>
        <a:ln xmlns:a="http://schemas.openxmlformats.org/drawingml/2006/main">
          <a:solidFill>
            <a:srgbClr val="C0000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pPr algn="ctr"/>
          <a:r>
            <a:rPr lang="ru-RU" sz="1600" b="1" dirty="0" smtClean="0">
              <a:solidFill>
                <a:schemeClr val="tx1"/>
              </a:solidFill>
            </a:rPr>
            <a:t>Расходы на обеспечение деятельности учреждения, на повышение оплаты труда, на реализацию мероприятий по модернизации библиотек в части комплектования книжных фондов</a:t>
          </a:r>
          <a:endParaRPr lang="ru-RU" sz="1600" b="1" dirty="0">
            <a:solidFill>
              <a:schemeClr val="tx1"/>
            </a:solidFill>
          </a:endParaRPr>
        </a:p>
      </cdr:txBody>
    </cdr:sp>
  </cdr:relSizeAnchor>
  <cdr:relSizeAnchor xmlns:cdr="http://schemas.openxmlformats.org/drawingml/2006/chartDrawing">
    <cdr:from>
      <cdr:x>0.54167</cdr:x>
      <cdr:y>0.74324</cdr:y>
    </cdr:from>
    <cdr:to>
      <cdr:x>0.95833</cdr:x>
      <cdr:y>0.91892</cdr:y>
    </cdr:to>
    <cdr:sp macro="" textlink="">
      <cdr:nvSpPr>
        <cdr:cNvPr id="3" name="Прямоугольник 2"/>
        <cdr:cNvSpPr/>
      </cdr:nvSpPr>
      <cdr:spPr>
        <a:xfrm xmlns:a="http://schemas.openxmlformats.org/drawingml/2006/main">
          <a:off x="4680520" y="3960440"/>
          <a:ext cx="3600399" cy="936104"/>
        </a:xfrm>
        <a:prstGeom xmlns:a="http://schemas.openxmlformats.org/drawingml/2006/main" prst="rect">
          <a:avLst/>
        </a:prstGeom>
        <a:solidFill xmlns:a="http://schemas.openxmlformats.org/drawingml/2006/main">
          <a:schemeClr val="accent6">
            <a:lumMod val="40000"/>
            <a:lumOff val="60000"/>
          </a:schemeClr>
        </a:solidFill>
        <a:ln xmlns:a="http://schemas.openxmlformats.org/drawingml/2006/main">
          <a:solidFill>
            <a:srgbClr val="C0000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pPr algn="ctr"/>
          <a:r>
            <a:rPr lang="ru-RU" sz="1600" b="1" dirty="0" smtClean="0">
              <a:solidFill>
                <a:schemeClr val="tx1"/>
              </a:solidFill>
            </a:rPr>
            <a:t>Расходы на обеспечение деятельности учреждения, </a:t>
          </a:r>
        </a:p>
        <a:p xmlns:a="http://schemas.openxmlformats.org/drawingml/2006/main">
          <a:pPr algn="ctr"/>
          <a:r>
            <a:rPr lang="ru-RU" sz="1600" b="1" dirty="0" smtClean="0">
              <a:solidFill>
                <a:schemeClr val="tx1"/>
              </a:solidFill>
            </a:rPr>
            <a:t>на повышение оплаты труда</a:t>
          </a:r>
          <a:endParaRPr lang="ru-RU" sz="1600" b="1" dirty="0">
            <a:solidFill>
              <a:schemeClr val="tx1"/>
            </a:solidFill>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0.60833</cdr:x>
      <cdr:y>0.91892</cdr:y>
    </cdr:from>
    <cdr:to>
      <cdr:x>0.89167</cdr:x>
      <cdr:y>1</cdr:y>
    </cdr:to>
    <cdr:sp macro="" textlink="">
      <cdr:nvSpPr>
        <cdr:cNvPr id="2" name="Прямоугольник 1"/>
        <cdr:cNvSpPr/>
      </cdr:nvSpPr>
      <cdr:spPr>
        <a:xfrm xmlns:a="http://schemas.openxmlformats.org/drawingml/2006/main">
          <a:off x="5256584" y="4896544"/>
          <a:ext cx="2448272" cy="432048"/>
        </a:xfrm>
        <a:prstGeom xmlns:a="http://schemas.openxmlformats.org/drawingml/2006/main" prst="rect">
          <a:avLst/>
        </a:prstGeom>
        <a:noFill xmlns:a="http://schemas.openxmlformats.org/drawingml/2006/main"/>
        <a:ln xmlns:a="http://schemas.openxmlformats.org/drawingml/2006/main" w="25400" cap="flat" cmpd="sng" algn="ctr">
          <a:noFill/>
          <a:prstDash val="solid"/>
        </a:ln>
        <a:effectLst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defPPr>
            <a:defRPr lang="ru-RU"/>
          </a:defPPr>
          <a:lvl1pPr marL="0" algn="l" defTabSz="914400" rtl="0" eaLnBrk="1" latinLnBrk="0" hangingPunct="1">
            <a:defRPr sz="1800" kern="1200">
              <a:solidFill>
                <a:sysClr val="window" lastClr="FFFFFF"/>
              </a:solidFill>
              <a:latin typeface="Calibri"/>
            </a:defRPr>
          </a:lvl1pPr>
          <a:lvl2pPr marL="457200" algn="l" defTabSz="914400" rtl="0" eaLnBrk="1" latinLnBrk="0" hangingPunct="1">
            <a:defRPr sz="1800" kern="1200">
              <a:solidFill>
                <a:sysClr val="window" lastClr="FFFFFF"/>
              </a:solidFill>
              <a:latin typeface="Calibri"/>
            </a:defRPr>
          </a:lvl2pPr>
          <a:lvl3pPr marL="914400" algn="l" defTabSz="914400" rtl="0" eaLnBrk="1" latinLnBrk="0" hangingPunct="1">
            <a:defRPr sz="1800" kern="1200">
              <a:solidFill>
                <a:sysClr val="window" lastClr="FFFFFF"/>
              </a:solidFill>
              <a:latin typeface="Calibri"/>
            </a:defRPr>
          </a:lvl3pPr>
          <a:lvl4pPr marL="1371600" algn="l" defTabSz="914400" rtl="0" eaLnBrk="1" latinLnBrk="0" hangingPunct="1">
            <a:defRPr sz="1800" kern="1200">
              <a:solidFill>
                <a:sysClr val="window" lastClr="FFFFFF"/>
              </a:solidFill>
              <a:latin typeface="Calibri"/>
            </a:defRPr>
          </a:lvl4pPr>
          <a:lvl5pPr marL="1828800" algn="l" defTabSz="914400" rtl="0" eaLnBrk="1" latinLnBrk="0" hangingPunct="1">
            <a:defRPr sz="1800" kern="1200">
              <a:solidFill>
                <a:sysClr val="window" lastClr="FFFFFF"/>
              </a:solidFill>
              <a:latin typeface="Calibri"/>
            </a:defRPr>
          </a:lvl5pPr>
          <a:lvl6pPr marL="2286000" algn="l" defTabSz="914400" rtl="0" eaLnBrk="1" latinLnBrk="0" hangingPunct="1">
            <a:defRPr sz="1800" kern="1200">
              <a:solidFill>
                <a:sysClr val="window" lastClr="FFFFFF"/>
              </a:solidFill>
              <a:latin typeface="Calibri"/>
            </a:defRPr>
          </a:lvl6pPr>
          <a:lvl7pPr marL="2743200" algn="l" defTabSz="914400" rtl="0" eaLnBrk="1" latinLnBrk="0" hangingPunct="1">
            <a:defRPr sz="1800" kern="1200">
              <a:solidFill>
                <a:sysClr val="window" lastClr="FFFFFF"/>
              </a:solidFill>
              <a:latin typeface="Calibri"/>
            </a:defRPr>
          </a:lvl7pPr>
          <a:lvl8pPr marL="3200400" algn="l" defTabSz="914400" rtl="0" eaLnBrk="1" latinLnBrk="0" hangingPunct="1">
            <a:defRPr sz="1800" kern="1200">
              <a:solidFill>
                <a:sysClr val="window" lastClr="FFFFFF"/>
              </a:solidFill>
              <a:latin typeface="Calibri"/>
            </a:defRPr>
          </a:lvl8pPr>
          <a:lvl9pPr marL="3657600" algn="l" defTabSz="914400" rtl="0" eaLnBrk="1" latinLnBrk="0" hangingPunct="1">
            <a:defRPr sz="1800" kern="1200">
              <a:solidFill>
                <a:sysClr val="window" lastClr="FFFFFF"/>
              </a:solidFill>
              <a:latin typeface="Calibri"/>
            </a:defRPr>
          </a:lvl9pPr>
        </a:lstStyle>
        <a:p xmlns:a="http://schemas.openxmlformats.org/drawingml/2006/main">
          <a:r>
            <a:rPr lang="ru-RU" sz="1400" b="1" dirty="0" smtClean="0">
              <a:solidFill>
                <a:sysClr val="windowText" lastClr="000000"/>
              </a:solidFill>
            </a:rPr>
            <a:t>С организаций – 14383</a:t>
          </a:r>
          <a:r>
            <a:rPr lang="ru-RU" sz="1400" b="1" dirty="0" smtClean="0"/>
            <a:t>  </a:t>
          </a:r>
        </a:p>
        <a:p xmlns:a="http://schemas.openxmlformats.org/drawingml/2006/main">
          <a:r>
            <a:rPr lang="ru-RU" sz="1400" b="1" dirty="0" smtClean="0">
              <a:solidFill>
                <a:sysClr val="windowText" lastClr="000000"/>
              </a:solidFill>
            </a:rPr>
            <a:t>С физических лиц – 20631</a:t>
          </a:r>
          <a:endParaRPr lang="ru-RU" sz="1400" b="1" dirty="0">
            <a:solidFill>
              <a:sysClr val="windowText" lastClr="000000"/>
            </a:solidFill>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0.60833</cdr:x>
      <cdr:y>0.91892</cdr:y>
    </cdr:from>
    <cdr:to>
      <cdr:x>0.89167</cdr:x>
      <cdr:y>1</cdr:y>
    </cdr:to>
    <cdr:sp macro="" textlink="">
      <cdr:nvSpPr>
        <cdr:cNvPr id="2" name="Прямоугольник 1"/>
        <cdr:cNvSpPr/>
      </cdr:nvSpPr>
      <cdr:spPr>
        <a:xfrm xmlns:a="http://schemas.openxmlformats.org/drawingml/2006/main">
          <a:off x="5256584" y="4896544"/>
          <a:ext cx="2448272" cy="432048"/>
        </a:xfrm>
        <a:prstGeom xmlns:a="http://schemas.openxmlformats.org/drawingml/2006/main" prst="rect">
          <a:avLst/>
        </a:prstGeom>
        <a:noFill xmlns:a="http://schemas.openxmlformats.org/drawingml/2006/main"/>
        <a:ln xmlns:a="http://schemas.openxmlformats.org/drawingml/2006/main" w="25400" cap="flat" cmpd="sng" algn="ctr">
          <a:noFill/>
          <a:prstDash val="solid"/>
        </a:ln>
        <a:effectLst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defPPr>
            <a:defRPr lang="ru-RU"/>
          </a:defPPr>
          <a:lvl1pPr marL="0" algn="l" defTabSz="914400" rtl="0" eaLnBrk="1" latinLnBrk="0" hangingPunct="1">
            <a:defRPr sz="1800" kern="1200">
              <a:solidFill>
                <a:sysClr val="window" lastClr="FFFFFF"/>
              </a:solidFill>
              <a:latin typeface="Calibri"/>
            </a:defRPr>
          </a:lvl1pPr>
          <a:lvl2pPr marL="457200" algn="l" defTabSz="914400" rtl="0" eaLnBrk="1" latinLnBrk="0" hangingPunct="1">
            <a:defRPr sz="1800" kern="1200">
              <a:solidFill>
                <a:sysClr val="window" lastClr="FFFFFF"/>
              </a:solidFill>
              <a:latin typeface="Calibri"/>
            </a:defRPr>
          </a:lvl2pPr>
          <a:lvl3pPr marL="914400" algn="l" defTabSz="914400" rtl="0" eaLnBrk="1" latinLnBrk="0" hangingPunct="1">
            <a:defRPr sz="1800" kern="1200">
              <a:solidFill>
                <a:sysClr val="window" lastClr="FFFFFF"/>
              </a:solidFill>
              <a:latin typeface="Calibri"/>
            </a:defRPr>
          </a:lvl3pPr>
          <a:lvl4pPr marL="1371600" algn="l" defTabSz="914400" rtl="0" eaLnBrk="1" latinLnBrk="0" hangingPunct="1">
            <a:defRPr sz="1800" kern="1200">
              <a:solidFill>
                <a:sysClr val="window" lastClr="FFFFFF"/>
              </a:solidFill>
              <a:latin typeface="Calibri"/>
            </a:defRPr>
          </a:lvl4pPr>
          <a:lvl5pPr marL="1828800" algn="l" defTabSz="914400" rtl="0" eaLnBrk="1" latinLnBrk="0" hangingPunct="1">
            <a:defRPr sz="1800" kern="1200">
              <a:solidFill>
                <a:sysClr val="window" lastClr="FFFFFF"/>
              </a:solidFill>
              <a:latin typeface="Calibri"/>
            </a:defRPr>
          </a:lvl5pPr>
          <a:lvl6pPr marL="2286000" algn="l" defTabSz="914400" rtl="0" eaLnBrk="1" latinLnBrk="0" hangingPunct="1">
            <a:defRPr sz="1800" kern="1200">
              <a:solidFill>
                <a:sysClr val="window" lastClr="FFFFFF"/>
              </a:solidFill>
              <a:latin typeface="Calibri"/>
            </a:defRPr>
          </a:lvl6pPr>
          <a:lvl7pPr marL="2743200" algn="l" defTabSz="914400" rtl="0" eaLnBrk="1" latinLnBrk="0" hangingPunct="1">
            <a:defRPr sz="1800" kern="1200">
              <a:solidFill>
                <a:sysClr val="window" lastClr="FFFFFF"/>
              </a:solidFill>
              <a:latin typeface="Calibri"/>
            </a:defRPr>
          </a:lvl7pPr>
          <a:lvl8pPr marL="3200400" algn="l" defTabSz="914400" rtl="0" eaLnBrk="1" latinLnBrk="0" hangingPunct="1">
            <a:defRPr sz="1800" kern="1200">
              <a:solidFill>
                <a:sysClr val="window" lastClr="FFFFFF"/>
              </a:solidFill>
              <a:latin typeface="Calibri"/>
            </a:defRPr>
          </a:lvl8pPr>
          <a:lvl9pPr marL="3657600" algn="l" defTabSz="914400" rtl="0" eaLnBrk="1" latinLnBrk="0" hangingPunct="1">
            <a:defRPr sz="1800" kern="1200">
              <a:solidFill>
                <a:sysClr val="window" lastClr="FFFFFF"/>
              </a:solidFill>
              <a:latin typeface="Calibri"/>
            </a:defRPr>
          </a:lvl9pPr>
        </a:lstStyle>
        <a:p xmlns:a="http://schemas.openxmlformats.org/drawingml/2006/main">
          <a:r>
            <a:rPr lang="ru-RU" sz="1400" b="1" dirty="0" smtClean="0">
              <a:solidFill>
                <a:sysClr val="windowText" lastClr="000000"/>
              </a:solidFill>
            </a:rPr>
            <a:t>С организаций – 14066</a:t>
          </a:r>
          <a:r>
            <a:rPr lang="ru-RU" sz="1400" b="1" dirty="0" smtClean="0"/>
            <a:t>  </a:t>
          </a:r>
        </a:p>
        <a:p xmlns:a="http://schemas.openxmlformats.org/drawingml/2006/main">
          <a:r>
            <a:rPr lang="ru-RU" sz="1400" b="1" dirty="0" smtClean="0">
              <a:solidFill>
                <a:sysClr val="windowText" lastClr="000000"/>
              </a:solidFill>
            </a:rPr>
            <a:t>С физических лиц – 21385</a:t>
          </a:r>
          <a:endParaRPr lang="ru-RU" sz="1400" b="1" dirty="0">
            <a:solidFill>
              <a:sysClr val="windowText" lastClr="000000"/>
            </a:solidFill>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0.60833</cdr:x>
      <cdr:y>0.91892</cdr:y>
    </cdr:from>
    <cdr:to>
      <cdr:x>0.89167</cdr:x>
      <cdr:y>1</cdr:y>
    </cdr:to>
    <cdr:sp macro="" textlink="">
      <cdr:nvSpPr>
        <cdr:cNvPr id="2" name="Прямоугольник 1"/>
        <cdr:cNvSpPr/>
      </cdr:nvSpPr>
      <cdr:spPr>
        <a:xfrm xmlns:a="http://schemas.openxmlformats.org/drawingml/2006/main">
          <a:off x="5256584" y="4896544"/>
          <a:ext cx="2448272" cy="432048"/>
        </a:xfrm>
        <a:prstGeom xmlns:a="http://schemas.openxmlformats.org/drawingml/2006/main" prst="rect">
          <a:avLst/>
        </a:prstGeom>
        <a:noFill xmlns:a="http://schemas.openxmlformats.org/drawingml/2006/main"/>
        <a:ln xmlns:a="http://schemas.openxmlformats.org/drawingml/2006/main" w="25400" cap="flat" cmpd="sng" algn="ctr">
          <a:noFill/>
          <a:prstDash val="solid"/>
        </a:ln>
        <a:effectLst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defPPr>
            <a:defRPr lang="ru-RU"/>
          </a:defPPr>
          <a:lvl1pPr marL="0" algn="l" defTabSz="914400" rtl="0" eaLnBrk="1" latinLnBrk="0" hangingPunct="1">
            <a:defRPr sz="1800" kern="1200">
              <a:solidFill>
                <a:sysClr val="window" lastClr="FFFFFF"/>
              </a:solidFill>
              <a:latin typeface="Calibri"/>
            </a:defRPr>
          </a:lvl1pPr>
          <a:lvl2pPr marL="457200" algn="l" defTabSz="914400" rtl="0" eaLnBrk="1" latinLnBrk="0" hangingPunct="1">
            <a:defRPr sz="1800" kern="1200">
              <a:solidFill>
                <a:sysClr val="window" lastClr="FFFFFF"/>
              </a:solidFill>
              <a:latin typeface="Calibri"/>
            </a:defRPr>
          </a:lvl2pPr>
          <a:lvl3pPr marL="914400" algn="l" defTabSz="914400" rtl="0" eaLnBrk="1" latinLnBrk="0" hangingPunct="1">
            <a:defRPr sz="1800" kern="1200">
              <a:solidFill>
                <a:sysClr val="window" lastClr="FFFFFF"/>
              </a:solidFill>
              <a:latin typeface="Calibri"/>
            </a:defRPr>
          </a:lvl3pPr>
          <a:lvl4pPr marL="1371600" algn="l" defTabSz="914400" rtl="0" eaLnBrk="1" latinLnBrk="0" hangingPunct="1">
            <a:defRPr sz="1800" kern="1200">
              <a:solidFill>
                <a:sysClr val="window" lastClr="FFFFFF"/>
              </a:solidFill>
              <a:latin typeface="Calibri"/>
            </a:defRPr>
          </a:lvl4pPr>
          <a:lvl5pPr marL="1828800" algn="l" defTabSz="914400" rtl="0" eaLnBrk="1" latinLnBrk="0" hangingPunct="1">
            <a:defRPr sz="1800" kern="1200">
              <a:solidFill>
                <a:sysClr val="window" lastClr="FFFFFF"/>
              </a:solidFill>
              <a:latin typeface="Calibri"/>
            </a:defRPr>
          </a:lvl5pPr>
          <a:lvl6pPr marL="2286000" algn="l" defTabSz="914400" rtl="0" eaLnBrk="1" latinLnBrk="0" hangingPunct="1">
            <a:defRPr sz="1800" kern="1200">
              <a:solidFill>
                <a:sysClr val="window" lastClr="FFFFFF"/>
              </a:solidFill>
              <a:latin typeface="Calibri"/>
            </a:defRPr>
          </a:lvl6pPr>
          <a:lvl7pPr marL="2743200" algn="l" defTabSz="914400" rtl="0" eaLnBrk="1" latinLnBrk="0" hangingPunct="1">
            <a:defRPr sz="1800" kern="1200">
              <a:solidFill>
                <a:sysClr val="window" lastClr="FFFFFF"/>
              </a:solidFill>
              <a:latin typeface="Calibri"/>
            </a:defRPr>
          </a:lvl7pPr>
          <a:lvl8pPr marL="3200400" algn="l" defTabSz="914400" rtl="0" eaLnBrk="1" latinLnBrk="0" hangingPunct="1">
            <a:defRPr sz="1800" kern="1200">
              <a:solidFill>
                <a:sysClr val="window" lastClr="FFFFFF"/>
              </a:solidFill>
              <a:latin typeface="Calibri"/>
            </a:defRPr>
          </a:lvl8pPr>
          <a:lvl9pPr marL="3657600" algn="l" defTabSz="914400" rtl="0" eaLnBrk="1" latinLnBrk="0" hangingPunct="1">
            <a:defRPr sz="1800" kern="1200">
              <a:solidFill>
                <a:sysClr val="window" lastClr="FFFFFF"/>
              </a:solidFill>
              <a:latin typeface="Calibri"/>
            </a:defRPr>
          </a:lvl9pPr>
        </a:lstStyle>
        <a:p xmlns:a="http://schemas.openxmlformats.org/drawingml/2006/main">
          <a:r>
            <a:rPr lang="ru-RU" sz="1400" b="1" dirty="0" smtClean="0">
              <a:solidFill>
                <a:sysClr val="windowText" lastClr="000000"/>
              </a:solidFill>
            </a:rPr>
            <a:t>С организаций – 13825</a:t>
          </a:r>
          <a:r>
            <a:rPr lang="ru-RU" sz="1400" b="1" dirty="0" smtClean="0"/>
            <a:t>  </a:t>
          </a:r>
        </a:p>
        <a:p xmlns:a="http://schemas.openxmlformats.org/drawingml/2006/main">
          <a:r>
            <a:rPr lang="ru-RU" sz="1400" b="1" dirty="0" smtClean="0">
              <a:solidFill>
                <a:sysClr val="windowText" lastClr="000000"/>
              </a:solidFill>
            </a:rPr>
            <a:t>С физических лиц – 21685</a:t>
          </a:r>
          <a:endParaRPr lang="ru-RU" sz="1400" b="1" dirty="0">
            <a:solidFill>
              <a:sysClr val="windowText" lastClr="000000"/>
            </a:solidFill>
          </a:endParaRPr>
        </a:p>
      </cdr:txBody>
    </cdr:sp>
  </cdr:relSizeAnchor>
</c:userShapes>
</file>

<file path=ppt/drawings/drawing5.xml><?xml version="1.0" encoding="utf-8"?>
<c:userShapes xmlns:c="http://schemas.openxmlformats.org/drawingml/2006/chart">
  <cdr:relSizeAnchor xmlns:cdr="http://schemas.openxmlformats.org/drawingml/2006/chartDrawing">
    <cdr:from>
      <cdr:x>0.44167</cdr:x>
      <cdr:y>0.37838</cdr:y>
    </cdr:from>
    <cdr:to>
      <cdr:x>1</cdr:x>
      <cdr:y>0.48649</cdr:y>
    </cdr:to>
    <cdr:sp macro="" textlink="">
      <cdr:nvSpPr>
        <cdr:cNvPr id="2" name="Прямоугольник 1"/>
        <cdr:cNvSpPr/>
      </cdr:nvSpPr>
      <cdr:spPr>
        <a:xfrm xmlns:a="http://schemas.openxmlformats.org/drawingml/2006/main">
          <a:off x="3816424" y="2016224"/>
          <a:ext cx="4824536" cy="576064"/>
        </a:xfrm>
        <a:prstGeom xmlns:a="http://schemas.openxmlformats.org/drawingml/2006/main" prst="rect">
          <a:avLst/>
        </a:prstGeom>
        <a:solidFill xmlns:a="http://schemas.openxmlformats.org/drawingml/2006/main">
          <a:srgbClr val="FFC000"/>
        </a:solidFill>
        <a:ln xmlns:a="http://schemas.openxmlformats.org/drawingml/2006/main">
          <a:solidFill>
            <a:srgbClr val="C0000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pPr algn="ctr"/>
          <a:r>
            <a:rPr lang="ru-RU" sz="1400" b="1" dirty="0" smtClean="0">
              <a:solidFill>
                <a:schemeClr val="tx1"/>
              </a:solidFill>
            </a:rPr>
            <a:t>Расходы по созданию условий для пассажирских перевозок на городских маршрутах</a:t>
          </a:r>
          <a:endParaRPr lang="ru-RU" sz="1400" b="1" dirty="0">
            <a:solidFill>
              <a:schemeClr val="tx1"/>
            </a:solidFill>
          </a:endParaRPr>
        </a:p>
      </cdr:txBody>
    </cdr:sp>
  </cdr:relSizeAnchor>
  <cdr:relSizeAnchor xmlns:cdr="http://schemas.openxmlformats.org/drawingml/2006/chartDrawing">
    <cdr:from>
      <cdr:x>0.44167</cdr:x>
      <cdr:y>0.51351</cdr:y>
    </cdr:from>
    <cdr:to>
      <cdr:x>1</cdr:x>
      <cdr:y>0.97297</cdr:y>
    </cdr:to>
    <cdr:sp macro="" textlink="">
      <cdr:nvSpPr>
        <cdr:cNvPr id="3" name="Прямоугольник 2"/>
        <cdr:cNvSpPr/>
      </cdr:nvSpPr>
      <cdr:spPr>
        <a:xfrm xmlns:a="http://schemas.openxmlformats.org/drawingml/2006/main">
          <a:off x="3816424" y="2736304"/>
          <a:ext cx="4824536" cy="2448272"/>
        </a:xfrm>
        <a:prstGeom xmlns:a="http://schemas.openxmlformats.org/drawingml/2006/main" prst="rect">
          <a:avLst/>
        </a:prstGeom>
        <a:solidFill xmlns:a="http://schemas.openxmlformats.org/drawingml/2006/main">
          <a:schemeClr val="accent5">
            <a:lumMod val="75000"/>
          </a:schemeClr>
        </a:solidFill>
        <a:ln xmlns:a="http://schemas.openxmlformats.org/drawingml/2006/main">
          <a:solidFill>
            <a:srgbClr val="C0000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pPr algn="ctr"/>
          <a:r>
            <a:rPr lang="ru-RU" b="1" dirty="0" smtClean="0"/>
            <a:t> </a:t>
          </a:r>
          <a:r>
            <a:rPr lang="ru-RU" sz="1400" b="1" dirty="0" smtClean="0">
              <a:solidFill>
                <a:schemeClr val="tx1"/>
              </a:solidFill>
            </a:rPr>
            <a:t>Содержание и текущий ремонт дорог, в том числе за счет акцизов, капитальный ремонт и ремонт дорог за счет транспортного налога, осуществление дорожной деятельности в отношении автодорог за счет средств областного и местного бюджетов, строительный контроль, устройство пешеходных ограждений на автодорогах и пешеходных переходах, расходы на реализацию регионального проекта "Капитальный ремонт и строительство объектов ЖКХ Киржачского района и г.Киржач", другие вопросы в области национальной экономики</a:t>
          </a:r>
          <a:endParaRPr lang="ru-RU" sz="1400" b="1" dirty="0">
            <a:solidFill>
              <a:schemeClr val="tx1"/>
            </a:solidFill>
          </a:endParaRPr>
        </a:p>
      </cdr:txBody>
    </cdr:sp>
  </cdr:relSizeAnchor>
</c:userShapes>
</file>

<file path=ppt/drawings/drawing6.xml><?xml version="1.0" encoding="utf-8"?>
<c:userShapes xmlns:c="http://schemas.openxmlformats.org/drawingml/2006/chart">
  <cdr:relSizeAnchor xmlns:cdr="http://schemas.openxmlformats.org/drawingml/2006/chartDrawing">
    <cdr:from>
      <cdr:x>0.44167</cdr:x>
      <cdr:y>0.37838</cdr:y>
    </cdr:from>
    <cdr:to>
      <cdr:x>1</cdr:x>
      <cdr:y>0.48649</cdr:y>
    </cdr:to>
    <cdr:sp macro="" textlink="">
      <cdr:nvSpPr>
        <cdr:cNvPr id="2" name="Прямоугольник 1"/>
        <cdr:cNvSpPr/>
      </cdr:nvSpPr>
      <cdr:spPr>
        <a:xfrm xmlns:a="http://schemas.openxmlformats.org/drawingml/2006/main">
          <a:off x="3816424" y="2016224"/>
          <a:ext cx="4824536" cy="576064"/>
        </a:xfrm>
        <a:prstGeom xmlns:a="http://schemas.openxmlformats.org/drawingml/2006/main" prst="rect">
          <a:avLst/>
        </a:prstGeom>
        <a:solidFill xmlns:a="http://schemas.openxmlformats.org/drawingml/2006/main">
          <a:srgbClr val="FFC000"/>
        </a:solidFill>
        <a:ln xmlns:a="http://schemas.openxmlformats.org/drawingml/2006/main">
          <a:solidFill>
            <a:srgbClr val="C0000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pPr algn="ctr"/>
          <a:r>
            <a:rPr lang="ru-RU" sz="1400" b="1" dirty="0" smtClean="0">
              <a:solidFill>
                <a:schemeClr val="tx1"/>
              </a:solidFill>
            </a:rPr>
            <a:t>Расходы по созданию условий для пассажирских перевозок на городских маршрутах</a:t>
          </a:r>
          <a:endParaRPr lang="ru-RU" sz="1400" b="1" dirty="0">
            <a:solidFill>
              <a:schemeClr val="tx1"/>
            </a:solidFill>
          </a:endParaRPr>
        </a:p>
      </cdr:txBody>
    </cdr:sp>
  </cdr:relSizeAnchor>
  <cdr:relSizeAnchor xmlns:cdr="http://schemas.openxmlformats.org/drawingml/2006/chartDrawing">
    <cdr:from>
      <cdr:x>0.44167</cdr:x>
      <cdr:y>0.51351</cdr:y>
    </cdr:from>
    <cdr:to>
      <cdr:x>1</cdr:x>
      <cdr:y>0.97297</cdr:y>
    </cdr:to>
    <cdr:sp macro="" textlink="">
      <cdr:nvSpPr>
        <cdr:cNvPr id="3" name="Прямоугольник 2"/>
        <cdr:cNvSpPr/>
      </cdr:nvSpPr>
      <cdr:spPr>
        <a:xfrm xmlns:a="http://schemas.openxmlformats.org/drawingml/2006/main">
          <a:off x="3816424" y="2736304"/>
          <a:ext cx="4824536" cy="2448272"/>
        </a:xfrm>
        <a:prstGeom xmlns:a="http://schemas.openxmlformats.org/drawingml/2006/main" prst="rect">
          <a:avLst/>
        </a:prstGeom>
        <a:solidFill xmlns:a="http://schemas.openxmlformats.org/drawingml/2006/main">
          <a:schemeClr val="accent5">
            <a:lumMod val="75000"/>
          </a:schemeClr>
        </a:solidFill>
        <a:ln xmlns:a="http://schemas.openxmlformats.org/drawingml/2006/main">
          <a:solidFill>
            <a:srgbClr val="C0000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pPr algn="ctr"/>
          <a:r>
            <a:rPr lang="ru-RU" b="1" dirty="0" smtClean="0"/>
            <a:t> </a:t>
          </a:r>
          <a:r>
            <a:rPr lang="ru-RU" sz="1400" b="1" dirty="0" smtClean="0">
              <a:solidFill>
                <a:schemeClr val="tx1"/>
              </a:solidFill>
            </a:rPr>
            <a:t>Содержание и текущий ремонт дорог, в том числе за счет акцизов, капитальный ремонт и ремонт дорог за счет транспортного налога, осуществление дорожной деятельности в отношении автодорог за счет средств областного и местного бюджетов, строительный контроль, устройство пешеходных ограждений на автодорогах и пешеходных переходах, расходы на реализацию регионального проекта "Капитальный ремонт и строительство объектов ЖКХ Киржачского района и г.Киржач", другие вопросы в области национальной экономики</a:t>
          </a:r>
          <a:endParaRPr lang="ru-RU" sz="1400" b="1" dirty="0">
            <a:solidFill>
              <a:schemeClr val="tx1"/>
            </a:solidFill>
          </a:endParaRPr>
        </a:p>
      </cdr:txBody>
    </cdr:sp>
  </cdr:relSizeAnchor>
</c:userShapes>
</file>

<file path=ppt/drawings/drawing7.xml><?xml version="1.0" encoding="utf-8"?>
<c:userShapes xmlns:c="http://schemas.openxmlformats.org/drawingml/2006/chart">
  <cdr:relSizeAnchor xmlns:cdr="http://schemas.openxmlformats.org/drawingml/2006/chartDrawing">
    <cdr:from>
      <cdr:x>0.44167</cdr:x>
      <cdr:y>0.37838</cdr:y>
    </cdr:from>
    <cdr:to>
      <cdr:x>1</cdr:x>
      <cdr:y>0.48649</cdr:y>
    </cdr:to>
    <cdr:sp macro="" textlink="">
      <cdr:nvSpPr>
        <cdr:cNvPr id="2" name="Прямоугольник 1"/>
        <cdr:cNvSpPr/>
      </cdr:nvSpPr>
      <cdr:spPr>
        <a:xfrm xmlns:a="http://schemas.openxmlformats.org/drawingml/2006/main">
          <a:off x="3816424" y="2016224"/>
          <a:ext cx="4824536" cy="576064"/>
        </a:xfrm>
        <a:prstGeom xmlns:a="http://schemas.openxmlformats.org/drawingml/2006/main" prst="rect">
          <a:avLst/>
        </a:prstGeom>
        <a:solidFill xmlns:a="http://schemas.openxmlformats.org/drawingml/2006/main">
          <a:srgbClr val="FFC000"/>
        </a:solidFill>
        <a:ln xmlns:a="http://schemas.openxmlformats.org/drawingml/2006/main">
          <a:solidFill>
            <a:srgbClr val="C0000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pPr algn="ctr"/>
          <a:r>
            <a:rPr lang="ru-RU" sz="1400" b="1" dirty="0" smtClean="0">
              <a:solidFill>
                <a:schemeClr val="tx1"/>
              </a:solidFill>
            </a:rPr>
            <a:t>Расходы по созданию условий для пассажирских перевозок на городских маршрутах</a:t>
          </a:r>
          <a:endParaRPr lang="ru-RU" sz="1400" b="1" dirty="0">
            <a:solidFill>
              <a:schemeClr val="tx1"/>
            </a:solidFill>
          </a:endParaRPr>
        </a:p>
      </cdr:txBody>
    </cdr:sp>
  </cdr:relSizeAnchor>
  <cdr:relSizeAnchor xmlns:cdr="http://schemas.openxmlformats.org/drawingml/2006/chartDrawing">
    <cdr:from>
      <cdr:x>0.44167</cdr:x>
      <cdr:y>0.51351</cdr:y>
    </cdr:from>
    <cdr:to>
      <cdr:x>1</cdr:x>
      <cdr:y>0.97297</cdr:y>
    </cdr:to>
    <cdr:sp macro="" textlink="">
      <cdr:nvSpPr>
        <cdr:cNvPr id="3" name="Прямоугольник 2"/>
        <cdr:cNvSpPr/>
      </cdr:nvSpPr>
      <cdr:spPr>
        <a:xfrm xmlns:a="http://schemas.openxmlformats.org/drawingml/2006/main">
          <a:off x="3816424" y="2736304"/>
          <a:ext cx="4824536" cy="2448272"/>
        </a:xfrm>
        <a:prstGeom xmlns:a="http://schemas.openxmlformats.org/drawingml/2006/main" prst="rect">
          <a:avLst/>
        </a:prstGeom>
        <a:solidFill xmlns:a="http://schemas.openxmlformats.org/drawingml/2006/main">
          <a:schemeClr val="accent5">
            <a:lumMod val="75000"/>
          </a:schemeClr>
        </a:solidFill>
        <a:ln xmlns:a="http://schemas.openxmlformats.org/drawingml/2006/main">
          <a:solidFill>
            <a:srgbClr val="C0000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pPr algn="ctr"/>
          <a:r>
            <a:rPr lang="ru-RU" b="1" dirty="0" smtClean="0"/>
            <a:t> </a:t>
          </a:r>
          <a:r>
            <a:rPr lang="ru-RU" sz="1400" b="1" dirty="0" smtClean="0">
              <a:solidFill>
                <a:schemeClr val="tx1"/>
              </a:solidFill>
            </a:rPr>
            <a:t>Содержание и текущий ремонт дорог, в том числе за счет акцизов, капитальный ремонт и ремонт дорог за счет транспортного налога, осуществление дорожной деятельности в отношении автодорог за счет средств областного и местного бюджетов, строительный контроль, устройство пешеходных ограждений на автодорогах и пешеходных переходах, расходы на реализацию регионального проекта "Капитальный ремонт и строительство объектов ЖКХ Киржачского района и г.Киржач", другие вопросы в области национальной экономики</a:t>
          </a:r>
          <a:endParaRPr lang="ru-RU" sz="1400" b="1" dirty="0">
            <a:solidFill>
              <a:schemeClr val="tx1"/>
            </a:solidFill>
          </a:endParaRPr>
        </a:p>
      </cdr:txBody>
    </cdr:sp>
  </cdr:relSizeAnchor>
</c:userShapes>
</file>

<file path=ppt/drawings/drawing8.xml><?xml version="1.0" encoding="utf-8"?>
<c:userShapes xmlns:c="http://schemas.openxmlformats.org/drawingml/2006/chart">
  <cdr:relSizeAnchor xmlns:cdr="http://schemas.openxmlformats.org/drawingml/2006/chartDrawing">
    <cdr:from>
      <cdr:x>0.025</cdr:x>
      <cdr:y>0.67568</cdr:y>
    </cdr:from>
    <cdr:to>
      <cdr:x>0.44167</cdr:x>
      <cdr:y>0.97297</cdr:y>
    </cdr:to>
    <cdr:sp macro="" textlink="">
      <cdr:nvSpPr>
        <cdr:cNvPr id="2" name="Прямоугольник 1"/>
        <cdr:cNvSpPr/>
      </cdr:nvSpPr>
      <cdr:spPr>
        <a:xfrm xmlns:a="http://schemas.openxmlformats.org/drawingml/2006/main">
          <a:off x="216024" y="3600400"/>
          <a:ext cx="3600400" cy="1584176"/>
        </a:xfrm>
        <a:prstGeom xmlns:a="http://schemas.openxmlformats.org/drawingml/2006/main" prst="rect">
          <a:avLst/>
        </a:prstGeom>
        <a:solidFill xmlns:a="http://schemas.openxmlformats.org/drawingml/2006/main">
          <a:srgbClr val="FF0000"/>
        </a:solidFill>
        <a:ln xmlns:a="http://schemas.openxmlformats.org/drawingml/2006/main">
          <a:solidFill>
            <a:srgbClr val="C0000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pPr algn="ctr"/>
          <a:r>
            <a:rPr lang="ru-RU" sz="1600" b="1" dirty="0" smtClean="0">
              <a:solidFill>
                <a:schemeClr val="tx1"/>
              </a:solidFill>
            </a:rPr>
            <a:t>Расходы на обеспечение деятельности учреждения, на повышение оплаты труда, на реализацию мероприятий по модернизации библиотек в части комплектования книжных фондов</a:t>
          </a:r>
          <a:endParaRPr lang="ru-RU" sz="1600" b="1" dirty="0">
            <a:solidFill>
              <a:schemeClr val="tx1"/>
            </a:solidFill>
          </a:endParaRPr>
        </a:p>
      </cdr:txBody>
    </cdr:sp>
  </cdr:relSizeAnchor>
  <cdr:relSizeAnchor xmlns:cdr="http://schemas.openxmlformats.org/drawingml/2006/chartDrawing">
    <cdr:from>
      <cdr:x>0.54167</cdr:x>
      <cdr:y>0.74324</cdr:y>
    </cdr:from>
    <cdr:to>
      <cdr:x>0.95833</cdr:x>
      <cdr:y>0.91892</cdr:y>
    </cdr:to>
    <cdr:sp macro="" textlink="">
      <cdr:nvSpPr>
        <cdr:cNvPr id="3" name="Прямоугольник 2"/>
        <cdr:cNvSpPr/>
      </cdr:nvSpPr>
      <cdr:spPr>
        <a:xfrm xmlns:a="http://schemas.openxmlformats.org/drawingml/2006/main">
          <a:off x="4680520" y="3960440"/>
          <a:ext cx="3600399" cy="936104"/>
        </a:xfrm>
        <a:prstGeom xmlns:a="http://schemas.openxmlformats.org/drawingml/2006/main" prst="rect">
          <a:avLst/>
        </a:prstGeom>
        <a:solidFill xmlns:a="http://schemas.openxmlformats.org/drawingml/2006/main">
          <a:schemeClr val="accent6">
            <a:lumMod val="40000"/>
            <a:lumOff val="60000"/>
          </a:schemeClr>
        </a:solidFill>
        <a:ln xmlns:a="http://schemas.openxmlformats.org/drawingml/2006/main">
          <a:solidFill>
            <a:srgbClr val="C0000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pPr algn="ctr"/>
          <a:r>
            <a:rPr lang="ru-RU" sz="1600" b="1" dirty="0" smtClean="0">
              <a:solidFill>
                <a:schemeClr val="tx1"/>
              </a:solidFill>
            </a:rPr>
            <a:t>Расходы  на обеспечение деятельности учреждения, на повышение оплаты труда</a:t>
          </a:r>
          <a:endParaRPr lang="ru-RU" sz="1600" b="1" dirty="0">
            <a:solidFill>
              <a:schemeClr val="tx1"/>
            </a:solidFill>
          </a:endParaRPr>
        </a:p>
      </cdr:txBody>
    </cdr:sp>
  </cdr:relSizeAnchor>
</c:userShapes>
</file>

<file path=ppt/drawings/drawing9.xml><?xml version="1.0" encoding="utf-8"?>
<c:userShapes xmlns:c="http://schemas.openxmlformats.org/drawingml/2006/chart">
  <cdr:relSizeAnchor xmlns:cdr="http://schemas.openxmlformats.org/drawingml/2006/chartDrawing">
    <cdr:from>
      <cdr:x>0.025</cdr:x>
      <cdr:y>0.67568</cdr:y>
    </cdr:from>
    <cdr:to>
      <cdr:x>0.44167</cdr:x>
      <cdr:y>0.97297</cdr:y>
    </cdr:to>
    <cdr:sp macro="" textlink="">
      <cdr:nvSpPr>
        <cdr:cNvPr id="2" name="Прямоугольник 1"/>
        <cdr:cNvSpPr/>
      </cdr:nvSpPr>
      <cdr:spPr>
        <a:xfrm xmlns:a="http://schemas.openxmlformats.org/drawingml/2006/main">
          <a:off x="216024" y="3600400"/>
          <a:ext cx="3600400" cy="1584176"/>
        </a:xfrm>
        <a:prstGeom xmlns:a="http://schemas.openxmlformats.org/drawingml/2006/main" prst="rect">
          <a:avLst/>
        </a:prstGeom>
        <a:solidFill xmlns:a="http://schemas.openxmlformats.org/drawingml/2006/main">
          <a:srgbClr val="FF0000"/>
        </a:solidFill>
        <a:ln xmlns:a="http://schemas.openxmlformats.org/drawingml/2006/main">
          <a:solidFill>
            <a:srgbClr val="C0000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pPr algn="ctr"/>
          <a:r>
            <a:rPr lang="ru-RU" sz="1600" b="1" dirty="0" smtClean="0">
              <a:solidFill>
                <a:schemeClr val="tx1"/>
              </a:solidFill>
            </a:rPr>
            <a:t>Расходы на обеспечение деятельности учреждения, на повышение оплаты труда, на реализацию мероприятий по модернизации библиотек в части комплектования книжных фондов</a:t>
          </a:r>
          <a:endParaRPr lang="ru-RU" sz="1600" b="1" dirty="0">
            <a:solidFill>
              <a:schemeClr val="tx1"/>
            </a:solidFill>
          </a:endParaRPr>
        </a:p>
      </cdr:txBody>
    </cdr:sp>
  </cdr:relSizeAnchor>
  <cdr:relSizeAnchor xmlns:cdr="http://schemas.openxmlformats.org/drawingml/2006/chartDrawing">
    <cdr:from>
      <cdr:x>0.54167</cdr:x>
      <cdr:y>0.74324</cdr:y>
    </cdr:from>
    <cdr:to>
      <cdr:x>0.95833</cdr:x>
      <cdr:y>0.91892</cdr:y>
    </cdr:to>
    <cdr:sp macro="" textlink="">
      <cdr:nvSpPr>
        <cdr:cNvPr id="3" name="Прямоугольник 2"/>
        <cdr:cNvSpPr/>
      </cdr:nvSpPr>
      <cdr:spPr>
        <a:xfrm xmlns:a="http://schemas.openxmlformats.org/drawingml/2006/main">
          <a:off x="4680520" y="3960440"/>
          <a:ext cx="3600399" cy="936104"/>
        </a:xfrm>
        <a:prstGeom xmlns:a="http://schemas.openxmlformats.org/drawingml/2006/main" prst="rect">
          <a:avLst/>
        </a:prstGeom>
        <a:solidFill xmlns:a="http://schemas.openxmlformats.org/drawingml/2006/main">
          <a:schemeClr val="accent6">
            <a:lumMod val="40000"/>
            <a:lumOff val="60000"/>
          </a:schemeClr>
        </a:solidFill>
        <a:ln xmlns:a="http://schemas.openxmlformats.org/drawingml/2006/main">
          <a:solidFill>
            <a:srgbClr val="C0000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pPr algn="ctr"/>
          <a:r>
            <a:rPr lang="ru-RU" sz="1600" b="1" dirty="0" smtClean="0">
              <a:solidFill>
                <a:schemeClr val="tx1"/>
              </a:solidFill>
            </a:rPr>
            <a:t>Расходы  на обеспечение деятельности учреждения, </a:t>
          </a:r>
        </a:p>
        <a:p xmlns:a="http://schemas.openxmlformats.org/drawingml/2006/main">
          <a:pPr algn="ctr"/>
          <a:r>
            <a:rPr lang="ru-RU" sz="1600" b="1" dirty="0" smtClean="0">
              <a:solidFill>
                <a:schemeClr val="tx1"/>
              </a:solidFill>
            </a:rPr>
            <a:t>на повышение оплаты труда</a:t>
          </a:r>
          <a:endParaRPr lang="ru-RU" sz="1600" b="1" dirty="0">
            <a:solidFill>
              <a:schemeClr val="tx1"/>
            </a:solidFill>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5F3483D9-0D46-4F1F-9AF5-2D1F9C298941}" type="datetimeFigureOut">
              <a:rPr lang="ru-RU" smtClean="0"/>
              <a:pPr/>
              <a:t>15.12.2023</a:t>
            </a:fld>
            <a:endParaRPr lang="ru-RU"/>
          </a:p>
        </p:txBody>
      </p:sp>
      <p:sp>
        <p:nvSpPr>
          <p:cNvPr id="4" name="Образ слайда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3577" y="4686499"/>
            <a:ext cx="5388610" cy="4439841"/>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05F8CC38-5A2C-489A-8B61-E560E81C7EB1}"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05F8CC38-5A2C-489A-8B61-E560E81C7EB1}" type="slidenum">
              <a:rPr lang="ru-RU" smtClean="0"/>
              <a:pPr/>
              <a:t>2</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05F8CC38-5A2C-489A-8B61-E560E81C7EB1}" type="slidenum">
              <a:rPr lang="ru-RU" smtClean="0"/>
              <a:pPr/>
              <a:t>3</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05F8CC38-5A2C-489A-8B61-E560E81C7EB1}" type="slidenum">
              <a:rPr lang="ru-RU" smtClean="0"/>
              <a:pPr/>
              <a:t>4</a:t>
            </a:fld>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05F8CC38-5A2C-489A-8B61-E560E81C7EB1}" type="slidenum">
              <a:rPr lang="ru-RU" smtClean="0"/>
              <a:pPr/>
              <a:t>24</a:t>
            </a:fld>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05F8CC38-5A2C-489A-8B61-E560E81C7EB1}" type="slidenum">
              <a:rPr lang="ru-RU" smtClean="0"/>
              <a:pPr/>
              <a:t>31</a:t>
            </a:fld>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05F8CC38-5A2C-489A-8B61-E560E81C7EB1}" type="slidenum">
              <a:rPr lang="ru-RU" smtClean="0"/>
              <a:pPr/>
              <a:t>37</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1D69CAE6-013F-41B2-8010-4048842D2A5F}" type="datetimeFigureOut">
              <a:rPr lang="ru-RU" smtClean="0"/>
              <a:pPr/>
              <a:t>15.12.2023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41069C4-8E04-49D6-87BD-F695C0FE82E1}"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D69CAE6-013F-41B2-8010-4048842D2A5F}" type="datetimeFigureOut">
              <a:rPr lang="ru-RU" smtClean="0"/>
              <a:pPr/>
              <a:t>15.12.2023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41069C4-8E04-49D6-87BD-F695C0FE82E1}"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D69CAE6-013F-41B2-8010-4048842D2A5F}" type="datetimeFigureOut">
              <a:rPr lang="ru-RU" smtClean="0"/>
              <a:pPr/>
              <a:t>15.12.2023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41069C4-8E04-49D6-87BD-F695C0FE82E1}"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D69CAE6-013F-41B2-8010-4048842D2A5F}" type="datetimeFigureOut">
              <a:rPr lang="ru-RU" smtClean="0"/>
              <a:pPr/>
              <a:t>15.12.2023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41069C4-8E04-49D6-87BD-F695C0FE82E1}"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1D69CAE6-013F-41B2-8010-4048842D2A5F}" type="datetimeFigureOut">
              <a:rPr lang="ru-RU" smtClean="0"/>
              <a:pPr/>
              <a:t>15.12.2023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41069C4-8E04-49D6-87BD-F695C0FE82E1}"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1D69CAE6-013F-41B2-8010-4048842D2A5F}" type="datetimeFigureOut">
              <a:rPr lang="ru-RU" smtClean="0"/>
              <a:pPr/>
              <a:t>15.12.2023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41069C4-8E04-49D6-87BD-F695C0FE82E1}"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1D69CAE6-013F-41B2-8010-4048842D2A5F}" type="datetimeFigureOut">
              <a:rPr lang="ru-RU" smtClean="0"/>
              <a:pPr/>
              <a:t>15.12.2023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41069C4-8E04-49D6-87BD-F695C0FE82E1}"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1D69CAE6-013F-41B2-8010-4048842D2A5F}" type="datetimeFigureOut">
              <a:rPr lang="ru-RU" smtClean="0"/>
              <a:pPr/>
              <a:t>15.12.2023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41069C4-8E04-49D6-87BD-F695C0FE82E1}"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D69CAE6-013F-41B2-8010-4048842D2A5F}" type="datetimeFigureOut">
              <a:rPr lang="ru-RU" smtClean="0"/>
              <a:pPr/>
              <a:t>15.12.2023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41069C4-8E04-49D6-87BD-F695C0FE82E1}"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D69CAE6-013F-41B2-8010-4048842D2A5F}" type="datetimeFigureOut">
              <a:rPr lang="ru-RU" smtClean="0"/>
              <a:pPr/>
              <a:t>15.12.2023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41069C4-8E04-49D6-87BD-F695C0FE82E1}"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D69CAE6-013F-41B2-8010-4048842D2A5F}" type="datetimeFigureOut">
              <a:rPr lang="ru-RU" smtClean="0"/>
              <a:pPr/>
              <a:t>15.12.2023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41069C4-8E04-49D6-87BD-F695C0FE82E1}"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69CAE6-013F-41B2-8010-4048842D2A5F}" type="datetimeFigureOut">
              <a:rPr lang="ru-RU" smtClean="0"/>
              <a:pPr/>
              <a:t>15.12.2023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1069C4-8E04-49D6-87BD-F695C0FE82E1}"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jpeg"/><Relationship Id="rId4" Type="http://schemas.openxmlformats.org/officeDocument/2006/relationships/chart" Target="../charts/char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chart" Target="../charts/chart24.xml"/><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chart" Target="../charts/chart25.xml"/><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chart" Target="../charts/chart26.xml"/><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2.jpeg"/><Relationship Id="rId4" Type="http://schemas.openxmlformats.org/officeDocument/2006/relationships/chart" Target="../charts/chart4.xml"/></Relationships>
</file>

<file path=ppt/slides/_rels/slide30.xml.rels><?xml version="1.0" encoding="UTF-8" standalone="yes"?>
<Relationships xmlns="http://schemas.openxmlformats.org/package/2006/relationships"><Relationship Id="rId3" Type="http://schemas.openxmlformats.org/officeDocument/2006/relationships/chart" Target="../charts/chart27.xml"/><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3" Type="http://schemas.openxmlformats.org/officeDocument/2006/relationships/chart" Target="../charts/chart28.xml"/><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openxmlformats.org/officeDocument/2006/relationships/chart" Target="../charts/chart29.xml"/><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3" Type="http://schemas.openxmlformats.org/officeDocument/2006/relationships/chart" Target="../charts/chart30.xml"/><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3" Type="http://schemas.openxmlformats.org/officeDocument/2006/relationships/chart" Target="../charts/chart31.xml"/><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3" Type="http://schemas.openxmlformats.org/officeDocument/2006/relationships/chart" Target="../charts/chart32.xml"/><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3" Type="http://schemas.openxmlformats.org/officeDocument/2006/relationships/chart" Target="../charts/chart33.xml"/><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3" Type="http://schemas.openxmlformats.org/officeDocument/2006/relationships/chart" Target="../charts/chart34.xml"/><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2.jpeg"/><Relationship Id="rId4" Type="http://schemas.openxmlformats.org/officeDocument/2006/relationships/chart" Target="../charts/chart6.xml"/></Relationships>
</file>

<file path=ppt/slides/_rels/slide4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chart" Target="../charts/chart7.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image" Target="../media/image2.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27584" y="260648"/>
            <a:ext cx="7772400" cy="1470025"/>
          </a:xfrm>
        </p:spPr>
        <p:txBody>
          <a:bodyPr/>
          <a:lstStyle/>
          <a:p>
            <a:r>
              <a:rPr lang="ru-RU" dirty="0" smtClean="0">
                <a:latin typeface="Segoe UI Black" pitchFamily="34" charset="0"/>
                <a:ea typeface="Segoe UI Black" pitchFamily="34" charset="0"/>
              </a:rPr>
              <a:t>Бюджет города Киржача</a:t>
            </a:r>
            <a:endParaRPr lang="ru-RU" dirty="0">
              <a:latin typeface="Segoe UI Black" pitchFamily="34" charset="0"/>
              <a:ea typeface="Segoe UI Black" pitchFamily="34" charset="0"/>
            </a:endParaRPr>
          </a:p>
        </p:txBody>
      </p:sp>
      <p:sp>
        <p:nvSpPr>
          <p:cNvPr id="3" name="Подзаголовок 2"/>
          <p:cNvSpPr>
            <a:spLocks noGrp="1"/>
          </p:cNvSpPr>
          <p:nvPr>
            <p:ph type="subTitle" idx="1"/>
          </p:nvPr>
        </p:nvSpPr>
        <p:spPr>
          <a:xfrm>
            <a:off x="1475656" y="1556792"/>
            <a:ext cx="6400800" cy="622920"/>
          </a:xfrm>
        </p:spPr>
        <p:txBody>
          <a:bodyPr/>
          <a:lstStyle/>
          <a:p>
            <a:r>
              <a:rPr lang="ru-RU" dirty="0">
                <a:solidFill>
                  <a:schemeClr val="tx1"/>
                </a:solidFill>
                <a:latin typeface="Segoe UI Black" pitchFamily="34" charset="0"/>
                <a:ea typeface="Segoe UI Black" pitchFamily="34" charset="0"/>
              </a:rPr>
              <a:t>н</a:t>
            </a:r>
            <a:r>
              <a:rPr lang="ru-RU" dirty="0" smtClean="0">
                <a:solidFill>
                  <a:schemeClr val="tx1"/>
                </a:solidFill>
                <a:latin typeface="Segoe UI Black" pitchFamily="34" charset="0"/>
                <a:ea typeface="Segoe UI Black" pitchFamily="34" charset="0"/>
              </a:rPr>
              <a:t>а 2024-2026 годы</a:t>
            </a:r>
            <a:endParaRPr lang="ru-RU" dirty="0">
              <a:solidFill>
                <a:schemeClr val="tx1"/>
              </a:solidFill>
              <a:latin typeface="Segoe UI Black" pitchFamily="34" charset="0"/>
              <a:ea typeface="Segoe UI Black" pitchFamily="34" charset="0"/>
            </a:endParaRPr>
          </a:p>
        </p:txBody>
      </p:sp>
      <p:pic>
        <p:nvPicPr>
          <p:cNvPr id="4" name="Рисунок 3" descr="symbolic.jpg"/>
          <p:cNvPicPr>
            <a:picLocks noChangeAspect="1"/>
          </p:cNvPicPr>
          <p:nvPr/>
        </p:nvPicPr>
        <p:blipFill>
          <a:blip r:embed="rId2" cstate="print"/>
          <a:stretch>
            <a:fillRect/>
          </a:stretch>
        </p:blipFill>
        <p:spPr>
          <a:xfrm>
            <a:off x="2555776" y="2708920"/>
            <a:ext cx="4176464" cy="2278098"/>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sp>
        <p:nvSpPr>
          <p:cNvPr id="4" name="Прямоугольник 3"/>
          <p:cNvSpPr/>
          <p:nvPr/>
        </p:nvSpPr>
        <p:spPr>
          <a:xfrm>
            <a:off x="395536" y="188640"/>
            <a:ext cx="8568952" cy="830997"/>
          </a:xfrm>
          <a:prstGeom prst="rect">
            <a:avLst/>
          </a:prstGeom>
        </p:spPr>
        <p:txBody>
          <a:bodyPr wrap="square">
            <a:spAutoFit/>
          </a:bodyPr>
          <a:lstStyle/>
          <a:p>
            <a:pPr algn="ctr"/>
            <a:r>
              <a:rPr lang="ru-RU" sz="2400" b="1" dirty="0" smtClean="0"/>
              <a:t>СТРУКТУРА НЕНАЛОГОВЫХ ДОХОДОВ</a:t>
            </a:r>
          </a:p>
          <a:p>
            <a:pPr algn="ctr"/>
            <a:r>
              <a:rPr lang="ru-RU" sz="2400" b="1" dirty="0" smtClean="0"/>
              <a:t>БЮДЖЕТА ГОРОДА КИРЖАЧА НА 2024-2026 ГОДЫ</a:t>
            </a:r>
            <a:endParaRPr lang="ru-RU" sz="2400" b="1" dirty="0"/>
          </a:p>
        </p:txBody>
      </p:sp>
      <p:pic>
        <p:nvPicPr>
          <p:cNvPr id="9" name="Рисунок 8" descr="GAyNScYT1Q-eopY1YUl_71IlIcP3_SxkY7ZPNLJSQ_CFX8QeD4yvUUkmhB8JO7iUR8FsWG0j7i4EY0Jk5y3PxQwIGXln0nAqHhLWdDSIin-SAjOh9Q9PxxR0PRdkQ6OxIc9Emn6ZCefoIoBqHJ3I5oYyL8j4Nqkq8laUQDH6SqBqbexMkPf1nb_yxGXhX-xvQcJSwPZcLtV1Be.jpg"/>
          <p:cNvPicPr>
            <a:picLocks noChangeAspect="1"/>
          </p:cNvPicPr>
          <p:nvPr/>
        </p:nvPicPr>
        <p:blipFill>
          <a:blip r:embed="rId2" cstate="print"/>
          <a:stretch>
            <a:fillRect/>
          </a:stretch>
        </p:blipFill>
        <p:spPr>
          <a:xfrm>
            <a:off x="1" y="0"/>
            <a:ext cx="1114883" cy="980728"/>
          </a:xfrm>
          <a:prstGeom prst="rect">
            <a:avLst/>
          </a:prstGeom>
        </p:spPr>
      </p:pic>
      <p:graphicFrame>
        <p:nvGraphicFramePr>
          <p:cNvPr id="10" name="Диаграмма 9"/>
          <p:cNvGraphicFramePr/>
          <p:nvPr/>
        </p:nvGraphicFramePr>
        <p:xfrm>
          <a:off x="251520" y="1268760"/>
          <a:ext cx="8640960" cy="532859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sp>
        <p:nvSpPr>
          <p:cNvPr id="4" name="Прямоугольник 3"/>
          <p:cNvSpPr/>
          <p:nvPr/>
        </p:nvSpPr>
        <p:spPr>
          <a:xfrm>
            <a:off x="395536" y="188640"/>
            <a:ext cx="8568952" cy="830997"/>
          </a:xfrm>
          <a:prstGeom prst="rect">
            <a:avLst/>
          </a:prstGeom>
        </p:spPr>
        <p:txBody>
          <a:bodyPr wrap="square">
            <a:spAutoFit/>
          </a:bodyPr>
          <a:lstStyle/>
          <a:p>
            <a:pPr algn="ctr"/>
            <a:r>
              <a:rPr lang="ru-RU" sz="2400" b="1" dirty="0" smtClean="0"/>
              <a:t>БЕЗВОЗМЕЗДНЫЕ ПОСТУПЛЕНИЯ ДОХОДОВ</a:t>
            </a:r>
          </a:p>
          <a:p>
            <a:pPr algn="ctr"/>
            <a:r>
              <a:rPr lang="ru-RU" sz="2400" b="1" dirty="0" smtClean="0"/>
              <a:t>БЮДЖЕТА ГОРОДА КИРЖАЧА НА 2024-2026 ГОДЫ</a:t>
            </a:r>
            <a:endParaRPr lang="ru-RU" sz="2400" b="1" dirty="0"/>
          </a:p>
        </p:txBody>
      </p:sp>
      <p:pic>
        <p:nvPicPr>
          <p:cNvPr id="9" name="Рисунок 8" descr="GAyNScYT1Q-eopY1YUl_71IlIcP3_SxkY7ZPNLJSQ_CFX8QeD4yvUUkmhB8JO7iUR8FsWG0j7i4EY0Jk5y3PxQwIGXln0nAqHhLWdDSIin-SAjOh9Q9PxxR0PRdkQ6OxIc9Emn6ZCefoIoBqHJ3I5oYyL8j4Nqkq8laUQDH6SqBqbexMkPf1nb_yxGXhX-xvQcJSwPZcLtV1Be.jpg"/>
          <p:cNvPicPr>
            <a:picLocks noChangeAspect="1"/>
          </p:cNvPicPr>
          <p:nvPr/>
        </p:nvPicPr>
        <p:blipFill>
          <a:blip r:embed="rId2" cstate="print"/>
          <a:stretch>
            <a:fillRect/>
          </a:stretch>
        </p:blipFill>
        <p:spPr>
          <a:xfrm>
            <a:off x="1" y="0"/>
            <a:ext cx="1114883" cy="980728"/>
          </a:xfrm>
          <a:prstGeom prst="rect">
            <a:avLst/>
          </a:prstGeom>
        </p:spPr>
      </p:pic>
      <p:sp>
        <p:nvSpPr>
          <p:cNvPr id="5" name="Прямоугольник 4"/>
          <p:cNvSpPr/>
          <p:nvPr/>
        </p:nvSpPr>
        <p:spPr>
          <a:xfrm>
            <a:off x="7271792" y="980728"/>
            <a:ext cx="1872208" cy="369332"/>
          </a:xfrm>
          <a:prstGeom prst="rect">
            <a:avLst/>
          </a:prstGeom>
        </p:spPr>
        <p:txBody>
          <a:bodyPr wrap="square">
            <a:spAutoFit/>
          </a:bodyPr>
          <a:lstStyle/>
          <a:p>
            <a:r>
              <a:rPr lang="ru-RU" dirty="0"/>
              <a:t>в</a:t>
            </a:r>
            <a:r>
              <a:rPr lang="ru-RU" dirty="0" smtClean="0"/>
              <a:t> тысячах рублей</a:t>
            </a:r>
            <a:endParaRPr lang="ru-RU" dirty="0"/>
          </a:p>
        </p:txBody>
      </p:sp>
      <p:graphicFrame>
        <p:nvGraphicFramePr>
          <p:cNvPr id="6" name="Диаграмма 5"/>
          <p:cNvGraphicFramePr/>
          <p:nvPr/>
        </p:nvGraphicFramePr>
        <p:xfrm>
          <a:off x="683568" y="1268760"/>
          <a:ext cx="8136904" cy="485608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pic>
        <p:nvPicPr>
          <p:cNvPr id="9" name="Рисунок 8" descr="GAyNScYT1Q-eopY1YUl_71IlIcP3_SxkY7ZPNLJSQ_CFX8QeD4yvUUkmhB8JO7iUR8FsWG0j7i4EY0Jk5y3PxQwIGXln0nAqHhLWdDSIin-SAjOh9Q9PxxR0PRdkQ6OxIc9Emn6ZCefoIoBqHJ3I5oYyL8j4Nqkq8laUQDH6SqBqbexMkPf1nb_yxGXhX-xvQcJSwPZcLtV1Be.jpg"/>
          <p:cNvPicPr>
            <a:picLocks noChangeAspect="1"/>
          </p:cNvPicPr>
          <p:nvPr/>
        </p:nvPicPr>
        <p:blipFill>
          <a:blip r:embed="rId2" cstate="print"/>
          <a:stretch>
            <a:fillRect/>
          </a:stretch>
        </p:blipFill>
        <p:spPr>
          <a:xfrm>
            <a:off x="1" y="0"/>
            <a:ext cx="1114883" cy="980728"/>
          </a:xfrm>
          <a:prstGeom prst="rect">
            <a:avLst/>
          </a:prstGeom>
        </p:spPr>
      </p:pic>
      <p:sp>
        <p:nvSpPr>
          <p:cNvPr id="8" name="Прямоугольник 7"/>
          <p:cNvSpPr/>
          <p:nvPr/>
        </p:nvSpPr>
        <p:spPr>
          <a:xfrm>
            <a:off x="0" y="1916832"/>
            <a:ext cx="4572000" cy="83671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smtClean="0">
                <a:solidFill>
                  <a:schemeClr val="tx1"/>
                </a:solidFill>
              </a:rPr>
              <a:t>Дотация бюджетам городских поселений на обеспечение их сбалансированности</a:t>
            </a:r>
            <a:endParaRPr lang="ru-RU" sz="1600" b="1" dirty="0">
              <a:solidFill>
                <a:schemeClr val="tx1"/>
              </a:solidFill>
            </a:endParaRPr>
          </a:p>
        </p:txBody>
      </p:sp>
      <p:sp>
        <p:nvSpPr>
          <p:cNvPr id="10" name="Прямоугольник 9"/>
          <p:cNvSpPr/>
          <p:nvPr/>
        </p:nvSpPr>
        <p:spPr>
          <a:xfrm>
            <a:off x="4716016" y="3645024"/>
            <a:ext cx="4427984" cy="76470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smtClean="0">
                <a:solidFill>
                  <a:schemeClr val="tx1"/>
                </a:solidFill>
              </a:rPr>
              <a:t>Субсидия на осуществление дорожной деятельности в отношении автодорог общего пользования</a:t>
            </a:r>
            <a:endParaRPr lang="ru-RU" sz="1600" b="1" dirty="0">
              <a:solidFill>
                <a:schemeClr val="tx1"/>
              </a:solidFill>
            </a:endParaRPr>
          </a:p>
        </p:txBody>
      </p:sp>
      <p:sp>
        <p:nvSpPr>
          <p:cNvPr id="11" name="Прямоугольник 10"/>
          <p:cNvSpPr/>
          <p:nvPr/>
        </p:nvSpPr>
        <p:spPr>
          <a:xfrm>
            <a:off x="0" y="5877272"/>
            <a:ext cx="4572000" cy="69269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smtClean="0">
                <a:solidFill>
                  <a:schemeClr val="tx1"/>
                </a:solidFill>
              </a:rPr>
              <a:t>Субсидия на софинансирование мероприятий по обеспечению территорий документацией для осуществления градостроительной деятельности</a:t>
            </a:r>
            <a:endParaRPr lang="ru-RU" sz="1600" b="1" dirty="0">
              <a:solidFill>
                <a:schemeClr val="tx1"/>
              </a:solidFill>
            </a:endParaRPr>
          </a:p>
        </p:txBody>
      </p:sp>
      <p:sp>
        <p:nvSpPr>
          <p:cNvPr id="12" name="Прямоугольник 11"/>
          <p:cNvSpPr/>
          <p:nvPr/>
        </p:nvSpPr>
        <p:spPr>
          <a:xfrm>
            <a:off x="0" y="3645024"/>
            <a:ext cx="4572000" cy="79208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smtClean="0">
                <a:solidFill>
                  <a:schemeClr val="tx1"/>
                </a:solidFill>
              </a:rPr>
              <a:t>Субсидия бюджетам городских поселений на обеспечение безопасного проживания граждан в жилых помещениях маневренного жилья</a:t>
            </a:r>
            <a:endParaRPr lang="ru-RU" sz="1600" b="1" dirty="0">
              <a:solidFill>
                <a:schemeClr val="tx1"/>
              </a:solidFill>
            </a:endParaRPr>
          </a:p>
        </p:txBody>
      </p:sp>
      <p:sp>
        <p:nvSpPr>
          <p:cNvPr id="13" name="Прямоугольник 12"/>
          <p:cNvSpPr/>
          <p:nvPr/>
        </p:nvSpPr>
        <p:spPr>
          <a:xfrm>
            <a:off x="4716016" y="4509120"/>
            <a:ext cx="4427984" cy="5760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smtClean="0">
                <a:solidFill>
                  <a:schemeClr val="tx1"/>
                </a:solidFill>
              </a:rPr>
              <a:t>Субсидия на реализацию мероприятий по обеспечению жильем молодых семей</a:t>
            </a:r>
            <a:endParaRPr lang="ru-RU" sz="1600" b="1" dirty="0">
              <a:solidFill>
                <a:schemeClr val="tx1"/>
              </a:solidFill>
            </a:endParaRPr>
          </a:p>
        </p:txBody>
      </p:sp>
      <p:sp>
        <p:nvSpPr>
          <p:cNvPr id="14" name="Прямоугольник 13"/>
          <p:cNvSpPr/>
          <p:nvPr/>
        </p:nvSpPr>
        <p:spPr>
          <a:xfrm>
            <a:off x="0" y="4509120"/>
            <a:ext cx="4572000" cy="5760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smtClean="0">
                <a:solidFill>
                  <a:schemeClr val="tx1"/>
                </a:solidFill>
              </a:rPr>
              <a:t>Субсидия на поддержку отрасли культуры (пополнение книжного фонда)</a:t>
            </a:r>
            <a:endParaRPr lang="ru-RU" sz="1600" b="1" dirty="0">
              <a:solidFill>
                <a:schemeClr val="tx1"/>
              </a:solidFill>
            </a:endParaRPr>
          </a:p>
        </p:txBody>
      </p:sp>
      <p:sp>
        <p:nvSpPr>
          <p:cNvPr id="15" name="Прямоугольник 14"/>
          <p:cNvSpPr/>
          <p:nvPr/>
        </p:nvSpPr>
        <p:spPr>
          <a:xfrm>
            <a:off x="0" y="5157192"/>
            <a:ext cx="4572000" cy="64807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smtClean="0">
                <a:solidFill>
                  <a:schemeClr val="tx1"/>
                </a:solidFill>
              </a:rPr>
              <a:t>Субсидия на реализацию программ формирования современной городской среды</a:t>
            </a:r>
            <a:endParaRPr lang="ru-RU" sz="1600" b="1" dirty="0">
              <a:solidFill>
                <a:schemeClr val="tx1"/>
              </a:solidFill>
            </a:endParaRPr>
          </a:p>
        </p:txBody>
      </p:sp>
      <p:sp>
        <p:nvSpPr>
          <p:cNvPr id="16" name="Прямоугольник 15"/>
          <p:cNvSpPr/>
          <p:nvPr/>
        </p:nvSpPr>
        <p:spPr>
          <a:xfrm>
            <a:off x="4716016" y="5157192"/>
            <a:ext cx="4427984" cy="64807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smtClean="0">
                <a:solidFill>
                  <a:schemeClr val="tx1"/>
                </a:solidFill>
              </a:rPr>
              <a:t>Субсидия на повышение оплаты труда работников культуры</a:t>
            </a:r>
            <a:endParaRPr lang="ru-RU" sz="1600" b="1" dirty="0">
              <a:solidFill>
                <a:schemeClr val="tx1"/>
              </a:solidFill>
            </a:endParaRPr>
          </a:p>
        </p:txBody>
      </p:sp>
      <p:sp>
        <p:nvSpPr>
          <p:cNvPr id="18" name="Прямоугольник 17"/>
          <p:cNvSpPr/>
          <p:nvPr/>
        </p:nvSpPr>
        <p:spPr>
          <a:xfrm>
            <a:off x="0" y="2852936"/>
            <a:ext cx="9144000" cy="69269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smtClean="0">
                <a:solidFill>
                  <a:schemeClr val="tx1"/>
                </a:solidFill>
              </a:rPr>
              <a:t>Субсидии на реализацию регионального проекта </a:t>
            </a:r>
          </a:p>
          <a:p>
            <a:pPr algn="ctr"/>
            <a:r>
              <a:rPr lang="ru-RU" sz="1600" b="1" dirty="0" smtClean="0">
                <a:solidFill>
                  <a:schemeClr val="tx1"/>
                </a:solidFill>
              </a:rPr>
              <a:t>«Капитальный ремонт и строительство транспортной инфраструктуры, </a:t>
            </a:r>
          </a:p>
          <a:p>
            <a:pPr algn="ctr"/>
            <a:r>
              <a:rPr lang="ru-RU" sz="1600" b="1" dirty="0" smtClean="0">
                <a:solidFill>
                  <a:schemeClr val="tx1"/>
                </a:solidFill>
              </a:rPr>
              <a:t>а также строительство объектов ЖКХ Киржачского района и г.Киржач»</a:t>
            </a:r>
            <a:endParaRPr lang="ru-RU" sz="1600" b="1" dirty="0">
              <a:solidFill>
                <a:schemeClr val="tx1"/>
              </a:solidFill>
            </a:endParaRPr>
          </a:p>
        </p:txBody>
      </p:sp>
      <p:sp>
        <p:nvSpPr>
          <p:cNvPr id="19" name="Прямоугольник 18"/>
          <p:cNvSpPr/>
          <p:nvPr/>
        </p:nvSpPr>
        <p:spPr>
          <a:xfrm>
            <a:off x="4716016" y="1916832"/>
            <a:ext cx="4427984" cy="83671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smtClean="0">
                <a:solidFill>
                  <a:schemeClr val="tx1"/>
                </a:solidFill>
              </a:rPr>
              <a:t>Субсидия на обеспечение равной доступности услуг транспорта общего пользования для отдельных категорий граждан</a:t>
            </a:r>
            <a:endParaRPr lang="ru-RU" sz="1600" b="1" dirty="0">
              <a:solidFill>
                <a:schemeClr val="tx1"/>
              </a:solidFill>
            </a:endParaRPr>
          </a:p>
        </p:txBody>
      </p:sp>
      <p:sp>
        <p:nvSpPr>
          <p:cNvPr id="20" name="Прямоугольник 19"/>
          <p:cNvSpPr/>
          <p:nvPr/>
        </p:nvSpPr>
        <p:spPr>
          <a:xfrm>
            <a:off x="0" y="1124744"/>
            <a:ext cx="4572000" cy="69269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smtClean="0">
                <a:solidFill>
                  <a:schemeClr val="tx1"/>
                </a:solidFill>
              </a:rPr>
              <a:t>Субсидия на реализацию мероприятий по предотвращению распространения борщевика Сосновского</a:t>
            </a:r>
            <a:endParaRPr lang="ru-RU" sz="1600" b="1" dirty="0">
              <a:solidFill>
                <a:schemeClr val="tx1"/>
              </a:solidFill>
            </a:endParaRPr>
          </a:p>
        </p:txBody>
      </p:sp>
      <p:sp>
        <p:nvSpPr>
          <p:cNvPr id="21" name="Прямоугольник 20"/>
          <p:cNvSpPr/>
          <p:nvPr/>
        </p:nvSpPr>
        <p:spPr>
          <a:xfrm>
            <a:off x="4716016" y="1124744"/>
            <a:ext cx="4427984" cy="69269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smtClean="0">
                <a:solidFill>
                  <a:schemeClr val="tx1"/>
                </a:solidFill>
              </a:rPr>
              <a:t>Субсидия на замену устаревших светильников на новые энергоэффективные, монтаж СИП</a:t>
            </a:r>
            <a:endParaRPr lang="ru-RU" sz="1600" b="1" dirty="0">
              <a:solidFill>
                <a:schemeClr val="tx1"/>
              </a:solidFill>
            </a:endParaRPr>
          </a:p>
        </p:txBody>
      </p:sp>
      <p:sp>
        <p:nvSpPr>
          <p:cNvPr id="23" name="Прямоугольник 22"/>
          <p:cNvSpPr/>
          <p:nvPr/>
        </p:nvSpPr>
        <p:spPr>
          <a:xfrm>
            <a:off x="395536" y="0"/>
            <a:ext cx="8568952" cy="830997"/>
          </a:xfrm>
          <a:prstGeom prst="rect">
            <a:avLst/>
          </a:prstGeom>
        </p:spPr>
        <p:txBody>
          <a:bodyPr wrap="square">
            <a:spAutoFit/>
          </a:bodyPr>
          <a:lstStyle/>
          <a:p>
            <a:pPr algn="ctr"/>
            <a:r>
              <a:rPr lang="ru-RU" sz="2400" b="1" dirty="0" smtClean="0"/>
              <a:t>ЧТО ОТНОСИТСЯ </a:t>
            </a:r>
          </a:p>
          <a:p>
            <a:pPr algn="ctr"/>
            <a:r>
              <a:rPr lang="ru-RU" sz="2400" b="1" dirty="0" smtClean="0"/>
              <a:t>К БЕЗВОЗМЕЗДНЫМ ПОСТУПЛЕНИЯМ?</a:t>
            </a:r>
            <a:endParaRPr lang="ru-RU" sz="2400" b="1" dirty="0"/>
          </a:p>
        </p:txBody>
      </p:sp>
      <p:sp>
        <p:nvSpPr>
          <p:cNvPr id="24" name="Прямоугольник 23"/>
          <p:cNvSpPr/>
          <p:nvPr/>
        </p:nvSpPr>
        <p:spPr>
          <a:xfrm>
            <a:off x="4716016" y="5877272"/>
            <a:ext cx="4427984" cy="69269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smtClean="0">
                <a:solidFill>
                  <a:schemeClr val="tx1"/>
                </a:solidFill>
              </a:rPr>
              <a:t>Прочие межбюджетные трансферты и прочие безвозмездные поступления</a:t>
            </a:r>
            <a:endParaRPr lang="ru-RU" sz="1600" b="1" dirty="0">
              <a:solidFill>
                <a:schemeClr val="tx1"/>
              </a:solidFill>
            </a:endParaRPr>
          </a:p>
        </p:txBody>
      </p:sp>
      <p:sp>
        <p:nvSpPr>
          <p:cNvPr id="25" name="Правая фигурная скобка 24"/>
          <p:cNvSpPr/>
          <p:nvPr/>
        </p:nvSpPr>
        <p:spPr>
          <a:xfrm rot="16200000">
            <a:off x="4535996" y="-1359532"/>
            <a:ext cx="216024" cy="4752528"/>
          </a:xfrm>
          <a:prstGeom prst="rightBrace">
            <a:avLst/>
          </a:prstGeom>
          <a:ln w="44450"/>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sp>
        <p:nvSpPr>
          <p:cNvPr id="4" name="Прямоугольник 3"/>
          <p:cNvSpPr/>
          <p:nvPr/>
        </p:nvSpPr>
        <p:spPr>
          <a:xfrm>
            <a:off x="395536" y="188640"/>
            <a:ext cx="8568952" cy="830997"/>
          </a:xfrm>
          <a:prstGeom prst="rect">
            <a:avLst/>
          </a:prstGeom>
        </p:spPr>
        <p:txBody>
          <a:bodyPr wrap="square">
            <a:spAutoFit/>
          </a:bodyPr>
          <a:lstStyle/>
          <a:p>
            <a:pPr algn="ctr"/>
            <a:r>
              <a:rPr lang="ru-RU" sz="2400" b="1" dirty="0" smtClean="0"/>
              <a:t>РАСХОДЫ БЮДЖЕТА ГОРОДА КИРЖАЧА </a:t>
            </a:r>
          </a:p>
          <a:p>
            <a:pPr algn="ctr"/>
            <a:r>
              <a:rPr lang="ru-RU" sz="2400" b="1" dirty="0" smtClean="0"/>
              <a:t>НА 2024-2026 ГОДЫ</a:t>
            </a:r>
            <a:endParaRPr lang="ru-RU" sz="2400" b="1" dirty="0"/>
          </a:p>
        </p:txBody>
      </p:sp>
      <p:pic>
        <p:nvPicPr>
          <p:cNvPr id="9" name="Рисунок 8" descr="GAyNScYT1Q-eopY1YUl_71IlIcP3_SxkY7ZPNLJSQ_CFX8QeD4yvUUkmhB8JO7iUR8FsWG0j7i4EY0Jk5y3PxQwIGXln0nAqHhLWdDSIin-SAjOh9Q9PxxR0PRdkQ6OxIc9Emn6ZCefoIoBqHJ3I5oYyL8j4Nqkq8laUQDH6SqBqbexMkPf1nb_yxGXhX-xvQcJSwPZcLtV1Be.jpg"/>
          <p:cNvPicPr>
            <a:picLocks noChangeAspect="1"/>
          </p:cNvPicPr>
          <p:nvPr/>
        </p:nvPicPr>
        <p:blipFill>
          <a:blip r:embed="rId2" cstate="print"/>
          <a:stretch>
            <a:fillRect/>
          </a:stretch>
        </p:blipFill>
        <p:spPr>
          <a:xfrm>
            <a:off x="1" y="0"/>
            <a:ext cx="1114883" cy="980728"/>
          </a:xfrm>
          <a:prstGeom prst="rect">
            <a:avLst/>
          </a:prstGeom>
        </p:spPr>
      </p:pic>
      <p:graphicFrame>
        <p:nvGraphicFramePr>
          <p:cNvPr id="10" name="Диаграмма 9"/>
          <p:cNvGraphicFramePr/>
          <p:nvPr/>
        </p:nvGraphicFramePr>
        <p:xfrm>
          <a:off x="251520" y="1268760"/>
          <a:ext cx="8640960" cy="532859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sp>
        <p:nvSpPr>
          <p:cNvPr id="4" name="Прямоугольник 3"/>
          <p:cNvSpPr/>
          <p:nvPr/>
        </p:nvSpPr>
        <p:spPr>
          <a:xfrm>
            <a:off x="395536" y="188640"/>
            <a:ext cx="8568952" cy="830997"/>
          </a:xfrm>
          <a:prstGeom prst="rect">
            <a:avLst/>
          </a:prstGeom>
        </p:spPr>
        <p:txBody>
          <a:bodyPr wrap="square">
            <a:spAutoFit/>
          </a:bodyPr>
          <a:lstStyle/>
          <a:p>
            <a:pPr algn="ctr"/>
            <a:r>
              <a:rPr lang="ru-RU" sz="2400" b="1" dirty="0" smtClean="0"/>
              <a:t>РАСХОДЫ БЮДЖЕТА ГОРОДА КИРЖАЧА </a:t>
            </a:r>
          </a:p>
          <a:p>
            <a:pPr algn="ctr"/>
            <a:r>
              <a:rPr lang="ru-RU" sz="2400" b="1" dirty="0" smtClean="0"/>
              <a:t>НА 2024-2026 ГОДЫ</a:t>
            </a:r>
            <a:endParaRPr lang="ru-RU" sz="2400" b="1" dirty="0"/>
          </a:p>
        </p:txBody>
      </p:sp>
      <p:pic>
        <p:nvPicPr>
          <p:cNvPr id="9" name="Рисунок 8" descr="GAyNScYT1Q-eopY1YUl_71IlIcP3_SxkY7ZPNLJSQ_CFX8QeD4yvUUkmhB8JO7iUR8FsWG0j7i4EY0Jk5y3PxQwIGXln0nAqHhLWdDSIin-SAjOh9Q9PxxR0PRdkQ6OxIc9Emn6ZCefoIoBqHJ3I5oYyL8j4Nqkq8laUQDH6SqBqbexMkPf1nb_yxGXhX-xvQcJSwPZcLtV1Be.jpg"/>
          <p:cNvPicPr>
            <a:picLocks noChangeAspect="1"/>
          </p:cNvPicPr>
          <p:nvPr/>
        </p:nvPicPr>
        <p:blipFill>
          <a:blip r:embed="rId2" cstate="print"/>
          <a:stretch>
            <a:fillRect/>
          </a:stretch>
        </p:blipFill>
        <p:spPr>
          <a:xfrm>
            <a:off x="1" y="0"/>
            <a:ext cx="1114883" cy="980728"/>
          </a:xfrm>
          <a:prstGeom prst="rect">
            <a:avLst/>
          </a:prstGeom>
        </p:spPr>
      </p:pic>
      <p:graphicFrame>
        <p:nvGraphicFramePr>
          <p:cNvPr id="10" name="Диаграмма 9"/>
          <p:cNvGraphicFramePr/>
          <p:nvPr/>
        </p:nvGraphicFramePr>
        <p:xfrm>
          <a:off x="251520" y="1268760"/>
          <a:ext cx="8640960" cy="532859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sp>
        <p:nvSpPr>
          <p:cNvPr id="4" name="Прямоугольник 3"/>
          <p:cNvSpPr/>
          <p:nvPr/>
        </p:nvSpPr>
        <p:spPr>
          <a:xfrm>
            <a:off x="395536" y="188640"/>
            <a:ext cx="8568952" cy="830997"/>
          </a:xfrm>
          <a:prstGeom prst="rect">
            <a:avLst/>
          </a:prstGeom>
        </p:spPr>
        <p:txBody>
          <a:bodyPr wrap="square">
            <a:spAutoFit/>
          </a:bodyPr>
          <a:lstStyle/>
          <a:p>
            <a:pPr algn="ctr"/>
            <a:r>
              <a:rPr lang="ru-RU" sz="2400" b="1" dirty="0" smtClean="0"/>
              <a:t>РАСХОДЫ БЮДЖЕТА ГОРОДА КИРЖАЧА </a:t>
            </a:r>
          </a:p>
          <a:p>
            <a:pPr algn="ctr"/>
            <a:r>
              <a:rPr lang="ru-RU" sz="2400" b="1" dirty="0" smtClean="0"/>
              <a:t>НА 2024-2026 ГОДЫ</a:t>
            </a:r>
            <a:endParaRPr lang="ru-RU" sz="2400" b="1" dirty="0"/>
          </a:p>
        </p:txBody>
      </p:sp>
      <p:pic>
        <p:nvPicPr>
          <p:cNvPr id="9" name="Рисунок 8" descr="GAyNScYT1Q-eopY1YUl_71IlIcP3_SxkY7ZPNLJSQ_CFX8QeD4yvUUkmhB8JO7iUR8FsWG0j7i4EY0Jk5y3PxQwIGXln0nAqHhLWdDSIin-SAjOh9Q9PxxR0PRdkQ6OxIc9Emn6ZCefoIoBqHJ3I5oYyL8j4Nqkq8laUQDH6SqBqbexMkPf1nb_yxGXhX-xvQcJSwPZcLtV1Be.jpg"/>
          <p:cNvPicPr>
            <a:picLocks noChangeAspect="1"/>
          </p:cNvPicPr>
          <p:nvPr/>
        </p:nvPicPr>
        <p:blipFill>
          <a:blip r:embed="rId2" cstate="print"/>
          <a:stretch>
            <a:fillRect/>
          </a:stretch>
        </p:blipFill>
        <p:spPr>
          <a:xfrm>
            <a:off x="1" y="0"/>
            <a:ext cx="1114883" cy="980728"/>
          </a:xfrm>
          <a:prstGeom prst="rect">
            <a:avLst/>
          </a:prstGeom>
        </p:spPr>
      </p:pic>
      <p:graphicFrame>
        <p:nvGraphicFramePr>
          <p:cNvPr id="10" name="Диаграмма 9"/>
          <p:cNvGraphicFramePr/>
          <p:nvPr/>
        </p:nvGraphicFramePr>
        <p:xfrm>
          <a:off x="251520" y="1268760"/>
          <a:ext cx="8640960" cy="532859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sp>
        <p:nvSpPr>
          <p:cNvPr id="4" name="Прямоугольник 3"/>
          <p:cNvSpPr/>
          <p:nvPr/>
        </p:nvSpPr>
        <p:spPr>
          <a:xfrm>
            <a:off x="1115616" y="188640"/>
            <a:ext cx="7848872" cy="1877437"/>
          </a:xfrm>
          <a:prstGeom prst="rect">
            <a:avLst/>
          </a:prstGeom>
        </p:spPr>
        <p:txBody>
          <a:bodyPr wrap="square">
            <a:spAutoFit/>
          </a:bodyPr>
          <a:lstStyle/>
          <a:p>
            <a:pPr algn="ctr"/>
            <a:r>
              <a:rPr lang="ru-RU" sz="2400" b="1" dirty="0" smtClean="0"/>
              <a:t>РАСХОДЫ НА РАЗДЕЛ 05 </a:t>
            </a:r>
          </a:p>
          <a:p>
            <a:pPr algn="ctr"/>
            <a:r>
              <a:rPr lang="ru-RU" sz="2400" b="1" dirty="0" smtClean="0"/>
              <a:t>«ЖИЛИЩНО-КОММУНАЛЬНОЕ ХОЗЯЙСТВО»</a:t>
            </a:r>
          </a:p>
          <a:p>
            <a:pPr algn="ctr"/>
            <a:r>
              <a:rPr lang="ru-RU" sz="2000" b="1" u="sng" dirty="0" smtClean="0"/>
              <a:t>Доля финансирования в общем объеме расходов – 39,3%</a:t>
            </a:r>
          </a:p>
          <a:p>
            <a:pPr algn="ctr"/>
            <a:endParaRPr lang="ru-RU" sz="2400" b="1" dirty="0"/>
          </a:p>
          <a:p>
            <a:pPr algn="ctr"/>
            <a:endParaRPr lang="ru-RU" sz="2400" b="1" dirty="0"/>
          </a:p>
        </p:txBody>
      </p:sp>
      <p:pic>
        <p:nvPicPr>
          <p:cNvPr id="9" name="Рисунок 8" descr="GAyNScYT1Q-eopY1YUl_71IlIcP3_SxkY7ZPNLJSQ_CFX8QeD4yvUUkmhB8JO7iUR8FsWG0j7i4EY0Jk5y3PxQwIGXln0nAqHhLWdDSIin-SAjOh9Q9PxxR0PRdkQ6OxIc9Emn6ZCefoIoBqHJ3I5oYyL8j4Nqkq8laUQDH6SqBqbexMkPf1nb_yxGXhX-xvQcJSwPZcLtV1Be.jpg"/>
          <p:cNvPicPr>
            <a:picLocks noChangeAspect="1"/>
          </p:cNvPicPr>
          <p:nvPr/>
        </p:nvPicPr>
        <p:blipFill>
          <a:blip r:embed="rId2" cstate="print"/>
          <a:stretch>
            <a:fillRect/>
          </a:stretch>
        </p:blipFill>
        <p:spPr>
          <a:xfrm>
            <a:off x="1" y="0"/>
            <a:ext cx="1114883" cy="980728"/>
          </a:xfrm>
          <a:prstGeom prst="rect">
            <a:avLst/>
          </a:prstGeom>
        </p:spPr>
      </p:pic>
      <p:graphicFrame>
        <p:nvGraphicFramePr>
          <p:cNvPr id="10" name="Диаграмма 9"/>
          <p:cNvGraphicFramePr/>
          <p:nvPr/>
        </p:nvGraphicFramePr>
        <p:xfrm>
          <a:off x="251520" y="1268760"/>
          <a:ext cx="8640960" cy="532859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sp>
        <p:nvSpPr>
          <p:cNvPr id="4" name="Прямоугольник 3"/>
          <p:cNvSpPr/>
          <p:nvPr/>
        </p:nvSpPr>
        <p:spPr>
          <a:xfrm>
            <a:off x="1115616" y="188640"/>
            <a:ext cx="7848872" cy="1569660"/>
          </a:xfrm>
          <a:prstGeom prst="rect">
            <a:avLst/>
          </a:prstGeom>
        </p:spPr>
        <p:txBody>
          <a:bodyPr wrap="square">
            <a:spAutoFit/>
          </a:bodyPr>
          <a:lstStyle/>
          <a:p>
            <a:pPr algn="ctr"/>
            <a:r>
              <a:rPr lang="ru-RU" sz="2400" b="1" dirty="0" smtClean="0"/>
              <a:t>РАСХОДЫ НА РАЗДЕЛ 05 </a:t>
            </a:r>
          </a:p>
          <a:p>
            <a:pPr algn="ctr"/>
            <a:r>
              <a:rPr lang="ru-RU" sz="2400" b="1" dirty="0" smtClean="0"/>
              <a:t>«ЖИЛИЩНО-КОММУНАЛЬНОЕ ХОЗЯЙСТВО»</a:t>
            </a:r>
          </a:p>
          <a:p>
            <a:pPr algn="ctr"/>
            <a:endParaRPr lang="ru-RU" sz="2400" b="1" dirty="0"/>
          </a:p>
          <a:p>
            <a:pPr algn="ctr"/>
            <a:endParaRPr lang="ru-RU" sz="2400" b="1" dirty="0"/>
          </a:p>
        </p:txBody>
      </p:sp>
      <p:pic>
        <p:nvPicPr>
          <p:cNvPr id="9" name="Рисунок 8" descr="GAyNScYT1Q-eopY1YUl_71IlIcP3_SxkY7ZPNLJSQ_CFX8QeD4yvUUkmhB8JO7iUR8FsWG0j7i4EY0Jk5y3PxQwIGXln0nAqHhLWdDSIin-SAjOh9Q9PxxR0PRdkQ6OxIc9Emn6ZCefoIoBqHJ3I5oYyL8j4Nqkq8laUQDH6SqBqbexMkPf1nb_yxGXhX-xvQcJSwPZcLtV1Be.jpg"/>
          <p:cNvPicPr>
            <a:picLocks noChangeAspect="1"/>
          </p:cNvPicPr>
          <p:nvPr/>
        </p:nvPicPr>
        <p:blipFill>
          <a:blip r:embed="rId2" cstate="print"/>
          <a:stretch>
            <a:fillRect/>
          </a:stretch>
        </p:blipFill>
        <p:spPr>
          <a:xfrm>
            <a:off x="1" y="0"/>
            <a:ext cx="1114883" cy="980728"/>
          </a:xfrm>
          <a:prstGeom prst="rect">
            <a:avLst/>
          </a:prstGeom>
        </p:spPr>
      </p:pic>
      <p:graphicFrame>
        <p:nvGraphicFramePr>
          <p:cNvPr id="10" name="Диаграмма 9"/>
          <p:cNvGraphicFramePr/>
          <p:nvPr/>
        </p:nvGraphicFramePr>
        <p:xfrm>
          <a:off x="251520" y="1268760"/>
          <a:ext cx="8640960" cy="532859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sp>
        <p:nvSpPr>
          <p:cNvPr id="4" name="Прямоугольник 3"/>
          <p:cNvSpPr/>
          <p:nvPr/>
        </p:nvSpPr>
        <p:spPr>
          <a:xfrm>
            <a:off x="1115616" y="188640"/>
            <a:ext cx="7848872" cy="1569660"/>
          </a:xfrm>
          <a:prstGeom prst="rect">
            <a:avLst/>
          </a:prstGeom>
        </p:spPr>
        <p:txBody>
          <a:bodyPr wrap="square">
            <a:spAutoFit/>
          </a:bodyPr>
          <a:lstStyle/>
          <a:p>
            <a:pPr algn="ctr"/>
            <a:r>
              <a:rPr lang="ru-RU" sz="2400" b="1" dirty="0" smtClean="0"/>
              <a:t>РАСХОДЫ НА РАЗДЕЛ 05 </a:t>
            </a:r>
          </a:p>
          <a:p>
            <a:pPr algn="ctr"/>
            <a:r>
              <a:rPr lang="ru-RU" sz="2400" b="1" dirty="0" smtClean="0"/>
              <a:t>«ЖИЛИЩНО-КОММУНАЛЬНОЕ ХОЗЯЙСТВО»</a:t>
            </a:r>
          </a:p>
          <a:p>
            <a:pPr algn="ctr"/>
            <a:endParaRPr lang="ru-RU" sz="2400" b="1" dirty="0"/>
          </a:p>
          <a:p>
            <a:pPr algn="ctr"/>
            <a:endParaRPr lang="ru-RU" sz="2400" b="1" dirty="0"/>
          </a:p>
        </p:txBody>
      </p:sp>
      <p:pic>
        <p:nvPicPr>
          <p:cNvPr id="9" name="Рисунок 8" descr="GAyNScYT1Q-eopY1YUl_71IlIcP3_SxkY7ZPNLJSQ_CFX8QeD4yvUUkmhB8JO7iUR8FsWG0j7i4EY0Jk5y3PxQwIGXln0nAqHhLWdDSIin-SAjOh9Q9PxxR0PRdkQ6OxIc9Emn6ZCefoIoBqHJ3I5oYyL8j4Nqkq8laUQDH6SqBqbexMkPf1nb_yxGXhX-xvQcJSwPZcLtV1Be.jpg"/>
          <p:cNvPicPr>
            <a:picLocks noChangeAspect="1"/>
          </p:cNvPicPr>
          <p:nvPr/>
        </p:nvPicPr>
        <p:blipFill>
          <a:blip r:embed="rId2" cstate="print"/>
          <a:stretch>
            <a:fillRect/>
          </a:stretch>
        </p:blipFill>
        <p:spPr>
          <a:xfrm>
            <a:off x="1" y="0"/>
            <a:ext cx="1114883" cy="980728"/>
          </a:xfrm>
          <a:prstGeom prst="rect">
            <a:avLst/>
          </a:prstGeom>
        </p:spPr>
      </p:pic>
      <p:graphicFrame>
        <p:nvGraphicFramePr>
          <p:cNvPr id="10" name="Диаграмма 9"/>
          <p:cNvGraphicFramePr/>
          <p:nvPr/>
        </p:nvGraphicFramePr>
        <p:xfrm>
          <a:off x="251520" y="1268760"/>
          <a:ext cx="8640960" cy="532859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sp>
        <p:nvSpPr>
          <p:cNvPr id="4" name="Прямоугольник 3"/>
          <p:cNvSpPr/>
          <p:nvPr/>
        </p:nvSpPr>
        <p:spPr>
          <a:xfrm>
            <a:off x="1115616" y="188640"/>
            <a:ext cx="7848872" cy="1569660"/>
          </a:xfrm>
          <a:prstGeom prst="rect">
            <a:avLst/>
          </a:prstGeom>
        </p:spPr>
        <p:txBody>
          <a:bodyPr wrap="square">
            <a:spAutoFit/>
          </a:bodyPr>
          <a:lstStyle/>
          <a:p>
            <a:pPr algn="ctr"/>
            <a:r>
              <a:rPr lang="ru-RU" sz="2400" b="1" dirty="0" smtClean="0"/>
              <a:t>РАСХОДЫ НА ПОДРАЗДЕЛ 0501 </a:t>
            </a:r>
          </a:p>
          <a:p>
            <a:pPr algn="ctr"/>
            <a:r>
              <a:rPr lang="ru-RU" sz="2400" b="1" dirty="0" smtClean="0"/>
              <a:t>«ЖИЛИЩНОЕ ХОЗЯЙСТВО»</a:t>
            </a:r>
          </a:p>
          <a:p>
            <a:pPr algn="ctr"/>
            <a:endParaRPr lang="ru-RU" sz="2400" b="1" dirty="0"/>
          </a:p>
          <a:p>
            <a:pPr algn="ctr"/>
            <a:endParaRPr lang="ru-RU" sz="2400" b="1" dirty="0"/>
          </a:p>
        </p:txBody>
      </p:sp>
      <p:pic>
        <p:nvPicPr>
          <p:cNvPr id="9" name="Рисунок 8" descr="GAyNScYT1Q-eopY1YUl_71IlIcP3_SxkY7ZPNLJSQ_CFX8QeD4yvUUkmhB8JO7iUR8FsWG0j7i4EY0Jk5y3PxQwIGXln0nAqHhLWdDSIin-SAjOh9Q9PxxR0PRdkQ6OxIc9Emn6ZCefoIoBqHJ3I5oYyL8j4Nqkq8laUQDH6SqBqbexMkPf1nb_yxGXhX-xvQcJSwPZcLtV1Be.jpg"/>
          <p:cNvPicPr>
            <a:picLocks noChangeAspect="1"/>
          </p:cNvPicPr>
          <p:nvPr/>
        </p:nvPicPr>
        <p:blipFill>
          <a:blip r:embed="rId2" cstate="print"/>
          <a:stretch>
            <a:fillRect/>
          </a:stretch>
        </p:blipFill>
        <p:spPr>
          <a:xfrm>
            <a:off x="1" y="0"/>
            <a:ext cx="1114883" cy="980728"/>
          </a:xfrm>
          <a:prstGeom prst="rect">
            <a:avLst/>
          </a:prstGeom>
        </p:spPr>
      </p:pic>
      <p:graphicFrame>
        <p:nvGraphicFramePr>
          <p:cNvPr id="5" name="Диаграмма 4"/>
          <p:cNvGraphicFramePr/>
          <p:nvPr/>
        </p:nvGraphicFramePr>
        <p:xfrm>
          <a:off x="683568" y="1268760"/>
          <a:ext cx="8136904" cy="4856088"/>
        </p:xfrm>
        <a:graphic>
          <a:graphicData uri="http://schemas.openxmlformats.org/drawingml/2006/chart">
            <c:chart xmlns:c="http://schemas.openxmlformats.org/drawingml/2006/chart" xmlns:r="http://schemas.openxmlformats.org/officeDocument/2006/relationships" r:id="rId3"/>
          </a:graphicData>
        </a:graphic>
      </p:graphicFrame>
      <p:sp>
        <p:nvSpPr>
          <p:cNvPr id="6" name="Прямоугольник 5"/>
          <p:cNvSpPr/>
          <p:nvPr/>
        </p:nvSpPr>
        <p:spPr>
          <a:xfrm>
            <a:off x="7271792" y="980728"/>
            <a:ext cx="1872208" cy="369332"/>
          </a:xfrm>
          <a:prstGeom prst="rect">
            <a:avLst/>
          </a:prstGeom>
        </p:spPr>
        <p:txBody>
          <a:bodyPr wrap="square">
            <a:spAutoFit/>
          </a:bodyPr>
          <a:lstStyle/>
          <a:p>
            <a:r>
              <a:rPr lang="ru-RU" dirty="0"/>
              <a:t>в</a:t>
            </a:r>
            <a:r>
              <a:rPr lang="ru-RU" dirty="0" smtClean="0"/>
              <a:t> тысячах рублей</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graphicFrame>
        <p:nvGraphicFramePr>
          <p:cNvPr id="2" name="Диаграмма 1"/>
          <p:cNvGraphicFramePr/>
          <p:nvPr/>
        </p:nvGraphicFramePr>
        <p:xfrm>
          <a:off x="467544" y="1052736"/>
          <a:ext cx="8424936" cy="5256584"/>
        </p:xfrm>
        <a:graphic>
          <a:graphicData uri="http://schemas.openxmlformats.org/drawingml/2006/chart">
            <c:chart xmlns:c="http://schemas.openxmlformats.org/drawingml/2006/chart" xmlns:r="http://schemas.openxmlformats.org/officeDocument/2006/relationships" r:id="rId3"/>
          </a:graphicData>
        </a:graphic>
      </p:graphicFrame>
      <p:sp>
        <p:nvSpPr>
          <p:cNvPr id="3" name="Прямоугольник 2"/>
          <p:cNvSpPr/>
          <p:nvPr/>
        </p:nvSpPr>
        <p:spPr>
          <a:xfrm>
            <a:off x="1835696" y="188640"/>
            <a:ext cx="5976664" cy="461665"/>
          </a:xfrm>
          <a:prstGeom prst="rect">
            <a:avLst/>
          </a:prstGeom>
        </p:spPr>
        <p:txBody>
          <a:bodyPr wrap="square">
            <a:spAutoFit/>
          </a:bodyPr>
          <a:lstStyle/>
          <a:p>
            <a:pPr algn="ctr"/>
            <a:r>
              <a:rPr lang="ru-RU" sz="2400" b="1" dirty="0" smtClean="0"/>
              <a:t>ОСНОВНЫЕ ХАРАКТЕРИСТИКИ БЮДЖЕТА</a:t>
            </a:r>
            <a:endParaRPr lang="ru-RU" sz="2400" b="1" dirty="0"/>
          </a:p>
        </p:txBody>
      </p:sp>
      <p:sp>
        <p:nvSpPr>
          <p:cNvPr id="4" name="Прямоугольник 3"/>
          <p:cNvSpPr/>
          <p:nvPr/>
        </p:nvSpPr>
        <p:spPr>
          <a:xfrm>
            <a:off x="7092280" y="764704"/>
            <a:ext cx="1872208" cy="369332"/>
          </a:xfrm>
          <a:prstGeom prst="rect">
            <a:avLst/>
          </a:prstGeom>
        </p:spPr>
        <p:txBody>
          <a:bodyPr wrap="square">
            <a:spAutoFit/>
          </a:bodyPr>
          <a:lstStyle/>
          <a:p>
            <a:r>
              <a:rPr lang="ru-RU" dirty="0"/>
              <a:t>в</a:t>
            </a:r>
            <a:r>
              <a:rPr lang="ru-RU" dirty="0" smtClean="0"/>
              <a:t> тысячах рублей</a:t>
            </a:r>
            <a:endParaRPr lang="ru-RU" dirty="0"/>
          </a:p>
        </p:txBody>
      </p:sp>
      <p:graphicFrame>
        <p:nvGraphicFramePr>
          <p:cNvPr id="6" name="Диаграмма 5"/>
          <p:cNvGraphicFramePr/>
          <p:nvPr/>
        </p:nvGraphicFramePr>
        <p:xfrm>
          <a:off x="4823520" y="3717032"/>
          <a:ext cx="4320480" cy="2780928"/>
        </p:xfrm>
        <a:graphic>
          <a:graphicData uri="http://schemas.openxmlformats.org/drawingml/2006/chart">
            <c:chart xmlns:c="http://schemas.openxmlformats.org/drawingml/2006/chart" xmlns:r="http://schemas.openxmlformats.org/officeDocument/2006/relationships" r:id="rId4"/>
          </a:graphicData>
        </a:graphic>
      </p:graphicFrame>
      <p:sp>
        <p:nvSpPr>
          <p:cNvPr id="7" name="Прямоугольник 6"/>
          <p:cNvSpPr/>
          <p:nvPr/>
        </p:nvSpPr>
        <p:spPr>
          <a:xfrm>
            <a:off x="6084168" y="4653136"/>
            <a:ext cx="2592288" cy="12961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b="1" dirty="0" smtClean="0">
                <a:solidFill>
                  <a:schemeClr val="tx1"/>
                </a:solidFill>
              </a:rPr>
              <a:t>Собственные</a:t>
            </a:r>
            <a:r>
              <a:rPr lang="ru-RU" sz="2000" dirty="0" smtClean="0"/>
              <a:t> </a:t>
            </a:r>
            <a:r>
              <a:rPr lang="ru-RU" sz="2000" b="1" dirty="0" smtClean="0">
                <a:solidFill>
                  <a:schemeClr val="tx1"/>
                </a:solidFill>
              </a:rPr>
              <a:t>доходы</a:t>
            </a:r>
            <a:r>
              <a:rPr lang="ru-RU" sz="2000" b="1" dirty="0" smtClean="0"/>
              <a:t> </a:t>
            </a:r>
            <a:r>
              <a:rPr lang="ru-RU" sz="2000" b="1" dirty="0" smtClean="0">
                <a:solidFill>
                  <a:schemeClr val="tx1"/>
                </a:solidFill>
              </a:rPr>
              <a:t>189061.6</a:t>
            </a:r>
            <a:endParaRPr lang="ru-RU" sz="2000" b="1" dirty="0">
              <a:solidFill>
                <a:schemeClr val="tx1"/>
              </a:solidFill>
            </a:endParaRPr>
          </a:p>
        </p:txBody>
      </p:sp>
      <p:pic>
        <p:nvPicPr>
          <p:cNvPr id="11" name="Рисунок 10" descr="GAyNScYT1Q-eopY1YUl_71IlIcP3_SxkY7ZPNLJSQ_CFX8QeD4yvUUkmhB8JO7iUR8FsWG0j7i4EY0Jk5y3PxQwIGXln0nAqHhLWdDSIin-SAjOh9Q9PxxR0PRdkQ6OxIc9Emn6ZCefoIoBqHJ3I5oYyL8j4Nqkq8laUQDH6SqBqbexMkPf1nb_yxGXhX-xvQcJSwPZcLtV1Be.jpg"/>
          <p:cNvPicPr>
            <a:picLocks noChangeAspect="1"/>
          </p:cNvPicPr>
          <p:nvPr/>
        </p:nvPicPr>
        <p:blipFill>
          <a:blip r:embed="rId5" cstate="print"/>
          <a:stretch>
            <a:fillRect/>
          </a:stretch>
        </p:blipFill>
        <p:spPr>
          <a:xfrm>
            <a:off x="1" y="0"/>
            <a:ext cx="1114883" cy="980728"/>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pic>
        <p:nvPicPr>
          <p:cNvPr id="9" name="Рисунок 8" descr="GAyNScYT1Q-eopY1YUl_71IlIcP3_SxkY7ZPNLJSQ_CFX8QeD4yvUUkmhB8JO7iUR8FsWG0j7i4EY0Jk5y3PxQwIGXln0nAqHhLWdDSIin-SAjOh9Q9PxxR0PRdkQ6OxIc9Emn6ZCefoIoBqHJ3I5oYyL8j4Nqkq8laUQDH6SqBqbexMkPf1nb_yxGXhX-xvQcJSwPZcLtV1Be.jpg"/>
          <p:cNvPicPr>
            <a:picLocks noChangeAspect="1"/>
          </p:cNvPicPr>
          <p:nvPr/>
        </p:nvPicPr>
        <p:blipFill>
          <a:blip r:embed="rId2" cstate="print"/>
          <a:stretch>
            <a:fillRect/>
          </a:stretch>
        </p:blipFill>
        <p:spPr>
          <a:xfrm>
            <a:off x="1" y="0"/>
            <a:ext cx="1114883" cy="980728"/>
          </a:xfrm>
          <a:prstGeom prst="rect">
            <a:avLst/>
          </a:prstGeom>
        </p:spPr>
      </p:pic>
      <p:sp>
        <p:nvSpPr>
          <p:cNvPr id="8" name="Прямоугольник 7"/>
          <p:cNvSpPr/>
          <p:nvPr/>
        </p:nvSpPr>
        <p:spPr>
          <a:xfrm>
            <a:off x="0" y="2276872"/>
            <a:ext cx="4572000" cy="1152128"/>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smtClean="0">
                <a:solidFill>
                  <a:schemeClr val="tx1"/>
                </a:solidFill>
              </a:rPr>
              <a:t>Расходы по формированию фонда капитального ремонта МКД на счете регионального оператора</a:t>
            </a:r>
            <a:endParaRPr lang="ru-RU" sz="1600" b="1" dirty="0">
              <a:solidFill>
                <a:schemeClr val="tx1"/>
              </a:solidFill>
            </a:endParaRPr>
          </a:p>
        </p:txBody>
      </p:sp>
      <p:sp>
        <p:nvSpPr>
          <p:cNvPr id="10" name="Прямоугольник 9"/>
          <p:cNvSpPr/>
          <p:nvPr/>
        </p:nvSpPr>
        <p:spPr>
          <a:xfrm>
            <a:off x="4716016" y="3501008"/>
            <a:ext cx="4427984" cy="1224136"/>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smtClean="0">
                <a:solidFill>
                  <a:schemeClr val="tx1"/>
                </a:solidFill>
              </a:rPr>
              <a:t>Расходы на замену газового оборудования в жилых помещениях, занимаемых по договорам социального найма</a:t>
            </a:r>
            <a:endParaRPr lang="ru-RU" sz="1600" b="1" dirty="0">
              <a:solidFill>
                <a:schemeClr val="tx1"/>
              </a:solidFill>
            </a:endParaRPr>
          </a:p>
        </p:txBody>
      </p:sp>
      <p:sp>
        <p:nvSpPr>
          <p:cNvPr id="12" name="Прямоугольник 11"/>
          <p:cNvSpPr/>
          <p:nvPr/>
        </p:nvSpPr>
        <p:spPr>
          <a:xfrm>
            <a:off x="0" y="4797152"/>
            <a:ext cx="9144000" cy="1224136"/>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smtClean="0">
                <a:solidFill>
                  <a:schemeClr val="tx1"/>
                </a:solidFill>
              </a:rPr>
              <a:t>Расходы по предоставлению субсидии на финансовое обеспечение части затрат по капитальному ремонту общего имущества в МКД, связанных с возникновением неотложной необходимости</a:t>
            </a:r>
            <a:endParaRPr lang="ru-RU" sz="1600" b="1" dirty="0">
              <a:solidFill>
                <a:schemeClr val="tx1"/>
              </a:solidFill>
            </a:endParaRPr>
          </a:p>
        </p:txBody>
      </p:sp>
      <p:sp>
        <p:nvSpPr>
          <p:cNvPr id="18" name="Прямоугольник 17"/>
          <p:cNvSpPr/>
          <p:nvPr/>
        </p:nvSpPr>
        <p:spPr>
          <a:xfrm>
            <a:off x="0" y="3501008"/>
            <a:ext cx="4572000" cy="1224136"/>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smtClean="0">
                <a:solidFill>
                  <a:schemeClr val="tx1"/>
                </a:solidFill>
              </a:rPr>
              <a:t>Оплата коммунальных услуг за муниципальные жилые помещения, наниматели которых отсутствуют</a:t>
            </a:r>
            <a:endParaRPr lang="ru-RU" sz="1600" b="1" dirty="0">
              <a:solidFill>
                <a:schemeClr val="tx1"/>
              </a:solidFill>
            </a:endParaRPr>
          </a:p>
        </p:txBody>
      </p:sp>
      <p:sp>
        <p:nvSpPr>
          <p:cNvPr id="19" name="Прямоугольник 18"/>
          <p:cNvSpPr/>
          <p:nvPr/>
        </p:nvSpPr>
        <p:spPr>
          <a:xfrm>
            <a:off x="4716016" y="2276872"/>
            <a:ext cx="4427984" cy="1152128"/>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smtClean="0">
                <a:solidFill>
                  <a:schemeClr val="tx1"/>
                </a:solidFill>
              </a:rPr>
              <a:t>Расходы на демонтаж и утилизацию аварийных домов и бесхозяйных построек</a:t>
            </a:r>
            <a:endParaRPr lang="ru-RU" sz="1600" b="1" dirty="0">
              <a:solidFill>
                <a:schemeClr val="tx1"/>
              </a:solidFill>
            </a:endParaRPr>
          </a:p>
        </p:txBody>
      </p:sp>
      <p:sp>
        <p:nvSpPr>
          <p:cNvPr id="20" name="Прямоугольник 19"/>
          <p:cNvSpPr/>
          <p:nvPr/>
        </p:nvSpPr>
        <p:spPr>
          <a:xfrm>
            <a:off x="0" y="1124744"/>
            <a:ext cx="4572000" cy="1080120"/>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smtClean="0">
                <a:solidFill>
                  <a:schemeClr val="tx1"/>
                </a:solidFill>
              </a:rPr>
              <a:t>Проведение капитального ремонта жилых помещений, занимаемых гражданами по договорам социального найма</a:t>
            </a:r>
            <a:endParaRPr lang="ru-RU" sz="1600" b="1" dirty="0">
              <a:solidFill>
                <a:schemeClr val="tx1"/>
              </a:solidFill>
            </a:endParaRPr>
          </a:p>
        </p:txBody>
      </p:sp>
      <p:sp>
        <p:nvSpPr>
          <p:cNvPr id="21" name="Прямоугольник 20"/>
          <p:cNvSpPr/>
          <p:nvPr/>
        </p:nvSpPr>
        <p:spPr>
          <a:xfrm>
            <a:off x="4716016" y="1124744"/>
            <a:ext cx="4427984" cy="1080120"/>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smtClean="0">
                <a:solidFill>
                  <a:schemeClr val="tx1"/>
                </a:solidFill>
              </a:rPr>
              <a:t>Расходы по обеспечению безопасного проживания граждан в жилых помещениях маневренного жилья (за счет средств областного и местного бюджетов)</a:t>
            </a:r>
            <a:endParaRPr lang="ru-RU" sz="1600" b="1" dirty="0">
              <a:solidFill>
                <a:schemeClr val="tx1"/>
              </a:solidFill>
            </a:endParaRPr>
          </a:p>
        </p:txBody>
      </p:sp>
      <p:sp>
        <p:nvSpPr>
          <p:cNvPr id="23" name="Прямоугольник 22"/>
          <p:cNvSpPr/>
          <p:nvPr/>
        </p:nvSpPr>
        <p:spPr>
          <a:xfrm>
            <a:off x="395536" y="0"/>
            <a:ext cx="8568952" cy="830997"/>
          </a:xfrm>
          <a:prstGeom prst="rect">
            <a:avLst/>
          </a:prstGeom>
        </p:spPr>
        <p:txBody>
          <a:bodyPr wrap="square">
            <a:spAutoFit/>
          </a:bodyPr>
          <a:lstStyle/>
          <a:p>
            <a:pPr algn="ctr"/>
            <a:r>
              <a:rPr lang="ru-RU" sz="2400" b="1" dirty="0" smtClean="0"/>
              <a:t>КАКИЕ РАСХОДЫ ВКЛЮЧЕНЫ В ПОДРАЗДЕЛ 0501</a:t>
            </a:r>
          </a:p>
          <a:p>
            <a:pPr algn="ctr"/>
            <a:r>
              <a:rPr lang="ru-RU" sz="2400" b="1" dirty="0" smtClean="0"/>
              <a:t>«ЖИЛИЩНОЕ ХОЗЯЙСТВО»?</a:t>
            </a:r>
            <a:endParaRPr lang="ru-RU" sz="2400" b="1" dirty="0"/>
          </a:p>
        </p:txBody>
      </p:sp>
      <p:sp>
        <p:nvSpPr>
          <p:cNvPr id="25" name="Правая фигурная скобка 24"/>
          <p:cNvSpPr/>
          <p:nvPr/>
        </p:nvSpPr>
        <p:spPr>
          <a:xfrm rot="16200000">
            <a:off x="4535996" y="-1359532"/>
            <a:ext cx="216024" cy="4752528"/>
          </a:xfrm>
          <a:prstGeom prst="rightBrace">
            <a:avLst/>
          </a:prstGeom>
          <a:ln w="4445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sp>
        <p:nvSpPr>
          <p:cNvPr id="4" name="Прямоугольник 3"/>
          <p:cNvSpPr/>
          <p:nvPr/>
        </p:nvSpPr>
        <p:spPr>
          <a:xfrm>
            <a:off x="1115616" y="188640"/>
            <a:ext cx="7848872" cy="1569660"/>
          </a:xfrm>
          <a:prstGeom prst="rect">
            <a:avLst/>
          </a:prstGeom>
        </p:spPr>
        <p:txBody>
          <a:bodyPr wrap="square">
            <a:spAutoFit/>
          </a:bodyPr>
          <a:lstStyle/>
          <a:p>
            <a:pPr algn="ctr"/>
            <a:r>
              <a:rPr lang="ru-RU" sz="2400" b="1" dirty="0" smtClean="0"/>
              <a:t>РАСХОДЫ НА ПОДРАЗДЕЛ 0502 </a:t>
            </a:r>
          </a:p>
          <a:p>
            <a:pPr algn="ctr"/>
            <a:r>
              <a:rPr lang="ru-RU" sz="2400" b="1" dirty="0" smtClean="0"/>
              <a:t>«КОММУНАЛЬНОЕ ХОЗЯЙСТВО»</a:t>
            </a:r>
          </a:p>
          <a:p>
            <a:pPr algn="ctr"/>
            <a:endParaRPr lang="ru-RU" sz="2400" b="1" dirty="0"/>
          </a:p>
          <a:p>
            <a:pPr algn="ctr"/>
            <a:endParaRPr lang="ru-RU" sz="2400" b="1" dirty="0"/>
          </a:p>
        </p:txBody>
      </p:sp>
      <p:pic>
        <p:nvPicPr>
          <p:cNvPr id="9" name="Рисунок 8" descr="GAyNScYT1Q-eopY1YUl_71IlIcP3_SxkY7ZPNLJSQ_CFX8QeD4yvUUkmhB8JO7iUR8FsWG0j7i4EY0Jk5y3PxQwIGXln0nAqHhLWdDSIin-SAjOh9Q9PxxR0PRdkQ6OxIc9Emn6ZCefoIoBqHJ3I5oYyL8j4Nqkq8laUQDH6SqBqbexMkPf1nb_yxGXhX-xvQcJSwPZcLtV1Be.jpg"/>
          <p:cNvPicPr>
            <a:picLocks noChangeAspect="1"/>
          </p:cNvPicPr>
          <p:nvPr/>
        </p:nvPicPr>
        <p:blipFill>
          <a:blip r:embed="rId2" cstate="print"/>
          <a:stretch>
            <a:fillRect/>
          </a:stretch>
        </p:blipFill>
        <p:spPr>
          <a:xfrm>
            <a:off x="1" y="0"/>
            <a:ext cx="1114883" cy="980728"/>
          </a:xfrm>
          <a:prstGeom prst="rect">
            <a:avLst/>
          </a:prstGeom>
        </p:spPr>
      </p:pic>
      <p:graphicFrame>
        <p:nvGraphicFramePr>
          <p:cNvPr id="5" name="Диаграмма 4"/>
          <p:cNvGraphicFramePr/>
          <p:nvPr/>
        </p:nvGraphicFramePr>
        <p:xfrm>
          <a:off x="683568" y="1268760"/>
          <a:ext cx="8136904" cy="4856088"/>
        </p:xfrm>
        <a:graphic>
          <a:graphicData uri="http://schemas.openxmlformats.org/drawingml/2006/chart">
            <c:chart xmlns:c="http://schemas.openxmlformats.org/drawingml/2006/chart" xmlns:r="http://schemas.openxmlformats.org/officeDocument/2006/relationships" r:id="rId3"/>
          </a:graphicData>
        </a:graphic>
      </p:graphicFrame>
      <p:sp>
        <p:nvSpPr>
          <p:cNvPr id="6" name="Прямоугольник 5"/>
          <p:cNvSpPr/>
          <p:nvPr/>
        </p:nvSpPr>
        <p:spPr>
          <a:xfrm>
            <a:off x="7271792" y="980728"/>
            <a:ext cx="1872208" cy="369332"/>
          </a:xfrm>
          <a:prstGeom prst="rect">
            <a:avLst/>
          </a:prstGeom>
        </p:spPr>
        <p:txBody>
          <a:bodyPr wrap="square">
            <a:spAutoFit/>
          </a:bodyPr>
          <a:lstStyle/>
          <a:p>
            <a:r>
              <a:rPr lang="ru-RU" dirty="0"/>
              <a:t>в</a:t>
            </a:r>
            <a:r>
              <a:rPr lang="ru-RU" dirty="0" smtClean="0"/>
              <a:t> тысячах рублей</a:t>
            </a:r>
            <a:endParaRPr lang="ru-R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pic>
        <p:nvPicPr>
          <p:cNvPr id="9" name="Рисунок 8" descr="GAyNScYT1Q-eopY1YUl_71IlIcP3_SxkY7ZPNLJSQ_CFX8QeD4yvUUkmhB8JO7iUR8FsWG0j7i4EY0Jk5y3PxQwIGXln0nAqHhLWdDSIin-SAjOh9Q9PxxR0PRdkQ6OxIc9Emn6ZCefoIoBqHJ3I5oYyL8j4Nqkq8laUQDH6SqBqbexMkPf1nb_yxGXhX-xvQcJSwPZcLtV1Be.jpg"/>
          <p:cNvPicPr>
            <a:picLocks noChangeAspect="1"/>
          </p:cNvPicPr>
          <p:nvPr/>
        </p:nvPicPr>
        <p:blipFill>
          <a:blip r:embed="rId2" cstate="print"/>
          <a:stretch>
            <a:fillRect/>
          </a:stretch>
        </p:blipFill>
        <p:spPr>
          <a:xfrm>
            <a:off x="1" y="0"/>
            <a:ext cx="1114883" cy="980728"/>
          </a:xfrm>
          <a:prstGeom prst="rect">
            <a:avLst/>
          </a:prstGeom>
        </p:spPr>
      </p:pic>
      <p:sp>
        <p:nvSpPr>
          <p:cNvPr id="10" name="Прямоугольник 9"/>
          <p:cNvSpPr/>
          <p:nvPr/>
        </p:nvSpPr>
        <p:spPr>
          <a:xfrm>
            <a:off x="4716016" y="3573016"/>
            <a:ext cx="4427984" cy="1944216"/>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smtClean="0">
                <a:solidFill>
                  <a:schemeClr val="tx1"/>
                </a:solidFill>
              </a:rPr>
              <a:t>Разработка ПСД по строительству сетей водоснабжения и водоотведения</a:t>
            </a:r>
            <a:endParaRPr lang="ru-RU" sz="1600" b="1" dirty="0">
              <a:solidFill>
                <a:schemeClr val="tx1"/>
              </a:solidFill>
            </a:endParaRPr>
          </a:p>
        </p:txBody>
      </p:sp>
      <p:sp>
        <p:nvSpPr>
          <p:cNvPr id="12" name="Прямоугольник 11"/>
          <p:cNvSpPr/>
          <p:nvPr/>
        </p:nvSpPr>
        <p:spPr>
          <a:xfrm>
            <a:off x="0" y="5805264"/>
            <a:ext cx="9144000" cy="720080"/>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smtClean="0">
                <a:solidFill>
                  <a:schemeClr val="tx1"/>
                </a:solidFill>
              </a:rPr>
              <a:t>Расходы по решению Арбитражного суда Владимирской области</a:t>
            </a:r>
            <a:endParaRPr lang="ru-RU" sz="1600" b="1" dirty="0">
              <a:solidFill>
                <a:schemeClr val="tx1"/>
              </a:solidFill>
            </a:endParaRPr>
          </a:p>
        </p:txBody>
      </p:sp>
      <p:sp>
        <p:nvSpPr>
          <p:cNvPr id="18" name="Прямоугольник 17"/>
          <p:cNvSpPr/>
          <p:nvPr/>
        </p:nvSpPr>
        <p:spPr>
          <a:xfrm>
            <a:off x="0" y="3573016"/>
            <a:ext cx="4572000" cy="1944216"/>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smtClean="0">
                <a:solidFill>
                  <a:schemeClr val="tx1"/>
                </a:solidFill>
              </a:rPr>
              <a:t>Расходы по возмещению убытков бани</a:t>
            </a:r>
            <a:endParaRPr lang="ru-RU" sz="1600" b="1" dirty="0">
              <a:solidFill>
                <a:schemeClr val="tx1"/>
              </a:solidFill>
            </a:endParaRPr>
          </a:p>
        </p:txBody>
      </p:sp>
      <p:sp>
        <p:nvSpPr>
          <p:cNvPr id="20" name="Прямоугольник 19"/>
          <p:cNvSpPr/>
          <p:nvPr/>
        </p:nvSpPr>
        <p:spPr>
          <a:xfrm>
            <a:off x="0" y="1124744"/>
            <a:ext cx="4572000" cy="2160240"/>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smtClean="0">
                <a:solidFill>
                  <a:schemeClr val="tx1"/>
                </a:solidFill>
              </a:rPr>
              <a:t>Замена устаревших светильников на новые энергоэффективные, монтаж СИП </a:t>
            </a:r>
          </a:p>
          <a:p>
            <a:pPr algn="ctr"/>
            <a:r>
              <a:rPr lang="ru-RU" sz="1600" b="1" dirty="0" smtClean="0">
                <a:solidFill>
                  <a:schemeClr val="tx1"/>
                </a:solidFill>
              </a:rPr>
              <a:t>(за счет средств областного и местного бюджета), расходы по проведению контроля за выполнением работ, расходы на проверку сметной стоимости проведения контроля </a:t>
            </a:r>
            <a:endParaRPr lang="ru-RU" sz="1600" b="1" dirty="0">
              <a:solidFill>
                <a:schemeClr val="tx1"/>
              </a:solidFill>
            </a:endParaRPr>
          </a:p>
        </p:txBody>
      </p:sp>
      <p:sp>
        <p:nvSpPr>
          <p:cNvPr id="21" name="Прямоугольник 20"/>
          <p:cNvSpPr/>
          <p:nvPr/>
        </p:nvSpPr>
        <p:spPr>
          <a:xfrm>
            <a:off x="4716016" y="1124744"/>
            <a:ext cx="4427984" cy="2160240"/>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smtClean="0">
                <a:solidFill>
                  <a:schemeClr val="tx1"/>
                </a:solidFill>
              </a:rPr>
              <a:t>Разработка проектно-сметной документации (ПСД) на перевод муниципальных квартир малоэтажных МКД с центральной системой отопления на индивидуальное отопление</a:t>
            </a:r>
            <a:endParaRPr lang="ru-RU" sz="1600" b="1" dirty="0">
              <a:solidFill>
                <a:schemeClr val="tx1"/>
              </a:solidFill>
            </a:endParaRPr>
          </a:p>
        </p:txBody>
      </p:sp>
      <p:sp>
        <p:nvSpPr>
          <p:cNvPr id="23" name="Прямоугольник 22"/>
          <p:cNvSpPr/>
          <p:nvPr/>
        </p:nvSpPr>
        <p:spPr>
          <a:xfrm>
            <a:off x="395536" y="0"/>
            <a:ext cx="8568952" cy="830997"/>
          </a:xfrm>
          <a:prstGeom prst="rect">
            <a:avLst/>
          </a:prstGeom>
        </p:spPr>
        <p:txBody>
          <a:bodyPr wrap="square">
            <a:spAutoFit/>
          </a:bodyPr>
          <a:lstStyle/>
          <a:p>
            <a:pPr algn="ctr"/>
            <a:r>
              <a:rPr lang="ru-RU" sz="2400" b="1" dirty="0" smtClean="0"/>
              <a:t>КАКИЕ РАСХОДЫ ВКЛЮЧЕНЫ В ПОДРАЗДЕЛ 0502</a:t>
            </a:r>
          </a:p>
          <a:p>
            <a:pPr algn="ctr"/>
            <a:r>
              <a:rPr lang="ru-RU" sz="2400" b="1" dirty="0" smtClean="0"/>
              <a:t>«КОММУНАЛЬНОЕ ХОЗЯЙСТВО»?</a:t>
            </a:r>
            <a:endParaRPr lang="ru-RU" sz="2400" b="1" dirty="0"/>
          </a:p>
        </p:txBody>
      </p:sp>
      <p:sp>
        <p:nvSpPr>
          <p:cNvPr id="25" name="Правая фигурная скобка 24"/>
          <p:cNvSpPr/>
          <p:nvPr/>
        </p:nvSpPr>
        <p:spPr>
          <a:xfrm rot="16200000">
            <a:off x="4535996" y="-1359532"/>
            <a:ext cx="216024" cy="4752528"/>
          </a:xfrm>
          <a:prstGeom prst="rightBrace">
            <a:avLst/>
          </a:prstGeom>
          <a:ln w="4445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sp>
        <p:nvSpPr>
          <p:cNvPr id="4" name="Прямоугольник 3"/>
          <p:cNvSpPr/>
          <p:nvPr/>
        </p:nvSpPr>
        <p:spPr>
          <a:xfrm>
            <a:off x="1115616" y="188640"/>
            <a:ext cx="7848872" cy="1569660"/>
          </a:xfrm>
          <a:prstGeom prst="rect">
            <a:avLst/>
          </a:prstGeom>
        </p:spPr>
        <p:txBody>
          <a:bodyPr wrap="square">
            <a:spAutoFit/>
          </a:bodyPr>
          <a:lstStyle/>
          <a:p>
            <a:pPr algn="ctr"/>
            <a:r>
              <a:rPr lang="ru-RU" sz="2400" b="1" dirty="0" smtClean="0"/>
              <a:t>РАСХОДЫ НА ПОДРАЗДЕЛ 0503 </a:t>
            </a:r>
          </a:p>
          <a:p>
            <a:pPr algn="ctr"/>
            <a:r>
              <a:rPr lang="ru-RU" sz="2400" b="1" dirty="0" smtClean="0"/>
              <a:t>«БЛАГОУСТРОЙСТВО»</a:t>
            </a:r>
          </a:p>
          <a:p>
            <a:pPr algn="ctr"/>
            <a:endParaRPr lang="ru-RU" sz="2400" b="1" dirty="0"/>
          </a:p>
          <a:p>
            <a:pPr algn="ctr"/>
            <a:endParaRPr lang="ru-RU" sz="2400" b="1" dirty="0"/>
          </a:p>
        </p:txBody>
      </p:sp>
      <p:pic>
        <p:nvPicPr>
          <p:cNvPr id="9" name="Рисунок 8" descr="GAyNScYT1Q-eopY1YUl_71IlIcP3_SxkY7ZPNLJSQ_CFX8QeD4yvUUkmhB8JO7iUR8FsWG0j7i4EY0Jk5y3PxQwIGXln0nAqHhLWdDSIin-SAjOh9Q9PxxR0PRdkQ6OxIc9Emn6ZCefoIoBqHJ3I5oYyL8j4Nqkq8laUQDH6SqBqbexMkPf1nb_yxGXhX-xvQcJSwPZcLtV1Be.jpg"/>
          <p:cNvPicPr>
            <a:picLocks noChangeAspect="1"/>
          </p:cNvPicPr>
          <p:nvPr/>
        </p:nvPicPr>
        <p:blipFill>
          <a:blip r:embed="rId2" cstate="print"/>
          <a:stretch>
            <a:fillRect/>
          </a:stretch>
        </p:blipFill>
        <p:spPr>
          <a:xfrm>
            <a:off x="1" y="0"/>
            <a:ext cx="1114883" cy="980728"/>
          </a:xfrm>
          <a:prstGeom prst="rect">
            <a:avLst/>
          </a:prstGeom>
        </p:spPr>
      </p:pic>
      <p:graphicFrame>
        <p:nvGraphicFramePr>
          <p:cNvPr id="5" name="Диаграмма 4"/>
          <p:cNvGraphicFramePr/>
          <p:nvPr/>
        </p:nvGraphicFramePr>
        <p:xfrm>
          <a:off x="683568" y="1268760"/>
          <a:ext cx="8136904" cy="4856088"/>
        </p:xfrm>
        <a:graphic>
          <a:graphicData uri="http://schemas.openxmlformats.org/drawingml/2006/chart">
            <c:chart xmlns:c="http://schemas.openxmlformats.org/drawingml/2006/chart" xmlns:r="http://schemas.openxmlformats.org/officeDocument/2006/relationships" r:id="rId3"/>
          </a:graphicData>
        </a:graphic>
      </p:graphicFrame>
      <p:sp>
        <p:nvSpPr>
          <p:cNvPr id="6" name="Прямоугольник 5"/>
          <p:cNvSpPr/>
          <p:nvPr/>
        </p:nvSpPr>
        <p:spPr>
          <a:xfrm>
            <a:off x="7271792" y="980728"/>
            <a:ext cx="1872208" cy="369332"/>
          </a:xfrm>
          <a:prstGeom prst="rect">
            <a:avLst/>
          </a:prstGeom>
        </p:spPr>
        <p:txBody>
          <a:bodyPr wrap="square">
            <a:spAutoFit/>
          </a:bodyPr>
          <a:lstStyle/>
          <a:p>
            <a:r>
              <a:rPr lang="ru-RU" dirty="0"/>
              <a:t>в</a:t>
            </a:r>
            <a:r>
              <a:rPr lang="ru-RU" dirty="0" smtClean="0"/>
              <a:t> тысячах рублей</a:t>
            </a:r>
            <a:endParaRPr lang="ru-R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pic>
        <p:nvPicPr>
          <p:cNvPr id="9" name="Рисунок 8" descr="GAyNScYT1Q-eopY1YUl_71IlIcP3_SxkY7ZPNLJSQ_CFX8QeD4yvUUkmhB8JO7iUR8FsWG0j7i4EY0Jk5y3PxQwIGXln0nAqHhLWdDSIin-SAjOh9Q9PxxR0PRdkQ6OxIc9Emn6ZCefoIoBqHJ3I5oYyL8j4Nqkq8laUQDH6SqBqbexMkPf1nb_yxGXhX-xvQcJSwPZcLtV1Be.jpg"/>
          <p:cNvPicPr>
            <a:picLocks noChangeAspect="1"/>
          </p:cNvPicPr>
          <p:nvPr/>
        </p:nvPicPr>
        <p:blipFill>
          <a:blip r:embed="rId3" cstate="print"/>
          <a:stretch>
            <a:fillRect/>
          </a:stretch>
        </p:blipFill>
        <p:spPr>
          <a:xfrm>
            <a:off x="1" y="0"/>
            <a:ext cx="1114883" cy="980728"/>
          </a:xfrm>
          <a:prstGeom prst="rect">
            <a:avLst/>
          </a:prstGeom>
        </p:spPr>
      </p:pic>
      <p:sp>
        <p:nvSpPr>
          <p:cNvPr id="8" name="Прямоугольник 7"/>
          <p:cNvSpPr/>
          <p:nvPr/>
        </p:nvSpPr>
        <p:spPr>
          <a:xfrm>
            <a:off x="0" y="1700808"/>
            <a:ext cx="9144000" cy="576064"/>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smtClean="0">
                <a:solidFill>
                  <a:schemeClr val="tx1"/>
                </a:solidFill>
              </a:rPr>
              <a:t>Расходы на энергосбережение и повышение энергетической эффективности использования электроэнергии при эксплуатации объектов уличного освещения </a:t>
            </a:r>
            <a:endParaRPr lang="ru-RU" sz="1600" b="1" dirty="0">
              <a:solidFill>
                <a:schemeClr val="tx1"/>
              </a:solidFill>
            </a:endParaRPr>
          </a:p>
        </p:txBody>
      </p:sp>
      <p:sp>
        <p:nvSpPr>
          <p:cNvPr id="10" name="Прямоугольник 9"/>
          <p:cNvSpPr/>
          <p:nvPr/>
        </p:nvSpPr>
        <p:spPr>
          <a:xfrm>
            <a:off x="0" y="5301208"/>
            <a:ext cx="9144000" cy="1224136"/>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smtClean="0">
                <a:solidFill>
                  <a:schemeClr val="tx1"/>
                </a:solidFill>
              </a:rPr>
              <a:t>Благоустройство территории города (благоустройство дворовых территорий и наиболее посещаемых муниципальных территорий общего пользования за счет средств федерального, областного и местного бюджетов, строительный контроль за выполнением работ по благоустройству, проведение экспертизы смет, изготовление дизайн-проекта, предотвращение распространения борщевика Сосновского за счет средств областного и местного бюджетов)  </a:t>
            </a:r>
            <a:endParaRPr lang="ru-RU" sz="1600" b="1" dirty="0">
              <a:solidFill>
                <a:schemeClr val="tx1"/>
              </a:solidFill>
            </a:endParaRPr>
          </a:p>
        </p:txBody>
      </p:sp>
      <p:sp>
        <p:nvSpPr>
          <p:cNvPr id="18" name="Прямоугольник 17"/>
          <p:cNvSpPr/>
          <p:nvPr/>
        </p:nvSpPr>
        <p:spPr>
          <a:xfrm>
            <a:off x="0" y="3789040"/>
            <a:ext cx="9144000" cy="1296144"/>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smtClean="0">
                <a:solidFill>
                  <a:schemeClr val="tx1"/>
                </a:solidFill>
              </a:rPr>
              <a:t>Расходы по обеспечению устойчивого функционирования и развития коммунальной инфраструктуры (ремонт и обслуживание контейнерных площадок, ремонт водяных технических колодцев нецентрализованного водоснабжения, ремонт мостов, ремонт мостков для полоскания, прочистка и ремонт дренажных систем, обслуживание фонтана, возмещение убытков общественного туалета)</a:t>
            </a:r>
            <a:endParaRPr lang="ru-RU" sz="1600" b="1" dirty="0">
              <a:solidFill>
                <a:schemeClr val="tx1"/>
              </a:solidFill>
            </a:endParaRPr>
          </a:p>
        </p:txBody>
      </p:sp>
      <p:sp>
        <p:nvSpPr>
          <p:cNvPr id="19" name="Прямоугольник 18"/>
          <p:cNvSpPr/>
          <p:nvPr/>
        </p:nvSpPr>
        <p:spPr>
          <a:xfrm>
            <a:off x="0" y="2420888"/>
            <a:ext cx="9144000" cy="1296144"/>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600" b="1" dirty="0" smtClean="0">
              <a:solidFill>
                <a:schemeClr val="tx1"/>
              </a:solidFill>
            </a:endParaRPr>
          </a:p>
          <a:p>
            <a:pPr algn="ctr"/>
            <a:r>
              <a:rPr lang="ru-RU" sz="1600" b="1" dirty="0" smtClean="0">
                <a:solidFill>
                  <a:schemeClr val="tx1"/>
                </a:solidFill>
              </a:rPr>
              <a:t>Расходы по сохранению и развитию зеленого фонда, улучшению экологической, санитарно-эпидемиологической обстановки (кронирование деревьев, удаление пней, ремонт и замена элементов игрового оборудования, обслуживание газового оборудования, косметический ремонт памятников, дезинсекция общественных территорий от клещей, конкурс «Самый благоустроенный дом, двор, улица»)</a:t>
            </a:r>
          </a:p>
          <a:p>
            <a:pPr algn="ctr"/>
            <a:endParaRPr lang="ru-RU" sz="1600" b="1" dirty="0">
              <a:solidFill>
                <a:schemeClr val="tx1"/>
              </a:solidFill>
            </a:endParaRPr>
          </a:p>
        </p:txBody>
      </p:sp>
      <p:sp>
        <p:nvSpPr>
          <p:cNvPr id="20" name="Прямоугольник 19"/>
          <p:cNvSpPr/>
          <p:nvPr/>
        </p:nvSpPr>
        <p:spPr>
          <a:xfrm>
            <a:off x="0" y="1124744"/>
            <a:ext cx="4572000" cy="504056"/>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smtClean="0">
                <a:solidFill>
                  <a:schemeClr val="tx1"/>
                </a:solidFill>
              </a:rPr>
              <a:t>Расходы по купле-продаже электроэнергии для уличного освещения</a:t>
            </a:r>
            <a:endParaRPr lang="ru-RU" sz="1600" b="1" dirty="0">
              <a:solidFill>
                <a:schemeClr val="tx1"/>
              </a:solidFill>
            </a:endParaRPr>
          </a:p>
        </p:txBody>
      </p:sp>
      <p:sp>
        <p:nvSpPr>
          <p:cNvPr id="21" name="Прямоугольник 20"/>
          <p:cNvSpPr/>
          <p:nvPr/>
        </p:nvSpPr>
        <p:spPr>
          <a:xfrm>
            <a:off x="4716016" y="1124744"/>
            <a:ext cx="4427984" cy="504056"/>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smtClean="0">
                <a:solidFill>
                  <a:schemeClr val="tx1"/>
                </a:solidFill>
              </a:rPr>
              <a:t>Расходы по содержанию и текущему ремонту систем уличного освещения</a:t>
            </a:r>
            <a:endParaRPr lang="ru-RU" sz="1600" b="1" dirty="0">
              <a:solidFill>
                <a:schemeClr val="tx1"/>
              </a:solidFill>
            </a:endParaRPr>
          </a:p>
        </p:txBody>
      </p:sp>
      <p:sp>
        <p:nvSpPr>
          <p:cNvPr id="23" name="Прямоугольник 22"/>
          <p:cNvSpPr/>
          <p:nvPr/>
        </p:nvSpPr>
        <p:spPr>
          <a:xfrm>
            <a:off x="395536" y="0"/>
            <a:ext cx="8568952" cy="830997"/>
          </a:xfrm>
          <a:prstGeom prst="rect">
            <a:avLst/>
          </a:prstGeom>
        </p:spPr>
        <p:txBody>
          <a:bodyPr wrap="square">
            <a:spAutoFit/>
          </a:bodyPr>
          <a:lstStyle/>
          <a:p>
            <a:pPr algn="ctr"/>
            <a:r>
              <a:rPr lang="ru-RU" sz="2400" b="1" dirty="0" smtClean="0"/>
              <a:t>КАКИЕ РАСХОДЫ ВКЛЮЧЕНЫ В ПОДРАЗДЕЛ 0503</a:t>
            </a:r>
          </a:p>
          <a:p>
            <a:pPr algn="ctr"/>
            <a:r>
              <a:rPr lang="ru-RU" sz="2400" b="1" dirty="0" smtClean="0"/>
              <a:t>«БЛАГОУСТРОЙСТВО»?</a:t>
            </a:r>
            <a:endParaRPr lang="ru-RU" sz="2400" b="1" dirty="0"/>
          </a:p>
        </p:txBody>
      </p:sp>
      <p:sp>
        <p:nvSpPr>
          <p:cNvPr id="25" name="Правая фигурная скобка 24"/>
          <p:cNvSpPr/>
          <p:nvPr/>
        </p:nvSpPr>
        <p:spPr>
          <a:xfrm rot="16200000">
            <a:off x="4535996" y="-1359532"/>
            <a:ext cx="216024" cy="4752528"/>
          </a:xfrm>
          <a:prstGeom prst="rightBrace">
            <a:avLst/>
          </a:prstGeom>
          <a:ln w="4445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sp>
        <p:nvSpPr>
          <p:cNvPr id="4" name="Прямоугольник 3"/>
          <p:cNvSpPr/>
          <p:nvPr/>
        </p:nvSpPr>
        <p:spPr>
          <a:xfrm>
            <a:off x="1115616" y="188640"/>
            <a:ext cx="7848872" cy="1569660"/>
          </a:xfrm>
          <a:prstGeom prst="rect">
            <a:avLst/>
          </a:prstGeom>
        </p:spPr>
        <p:txBody>
          <a:bodyPr wrap="square">
            <a:spAutoFit/>
          </a:bodyPr>
          <a:lstStyle/>
          <a:p>
            <a:pPr algn="ctr"/>
            <a:r>
              <a:rPr lang="ru-RU" sz="2400" b="1" dirty="0" smtClean="0"/>
              <a:t>РАСХОДЫ НА ПОДРАЗДЕЛ 0505 </a:t>
            </a:r>
          </a:p>
          <a:p>
            <a:pPr algn="ctr"/>
            <a:r>
              <a:rPr lang="ru-RU" sz="2400" b="1" dirty="0" smtClean="0"/>
              <a:t>«ДРУГИЕ ВОПРОСЫ В ОБЛАСТИ ЖКХ»</a:t>
            </a:r>
          </a:p>
          <a:p>
            <a:pPr algn="ctr"/>
            <a:endParaRPr lang="ru-RU" sz="2400" b="1" dirty="0"/>
          </a:p>
          <a:p>
            <a:pPr algn="ctr"/>
            <a:endParaRPr lang="ru-RU" sz="2400" b="1" dirty="0"/>
          </a:p>
        </p:txBody>
      </p:sp>
      <p:pic>
        <p:nvPicPr>
          <p:cNvPr id="9" name="Рисунок 8" descr="GAyNScYT1Q-eopY1YUl_71IlIcP3_SxkY7ZPNLJSQ_CFX8QeD4yvUUkmhB8JO7iUR8FsWG0j7i4EY0Jk5y3PxQwIGXln0nAqHhLWdDSIin-SAjOh9Q9PxxR0PRdkQ6OxIc9Emn6ZCefoIoBqHJ3I5oYyL8j4Nqkq8laUQDH6SqBqbexMkPf1nb_yxGXhX-xvQcJSwPZcLtV1Be.jpg"/>
          <p:cNvPicPr>
            <a:picLocks noChangeAspect="1"/>
          </p:cNvPicPr>
          <p:nvPr/>
        </p:nvPicPr>
        <p:blipFill>
          <a:blip r:embed="rId2" cstate="print"/>
          <a:stretch>
            <a:fillRect/>
          </a:stretch>
        </p:blipFill>
        <p:spPr>
          <a:xfrm>
            <a:off x="1" y="0"/>
            <a:ext cx="1114883" cy="980728"/>
          </a:xfrm>
          <a:prstGeom prst="rect">
            <a:avLst/>
          </a:prstGeom>
        </p:spPr>
      </p:pic>
      <p:graphicFrame>
        <p:nvGraphicFramePr>
          <p:cNvPr id="5" name="Диаграмма 4"/>
          <p:cNvGraphicFramePr/>
          <p:nvPr/>
        </p:nvGraphicFramePr>
        <p:xfrm>
          <a:off x="683568" y="1268760"/>
          <a:ext cx="8136904" cy="4856088"/>
        </p:xfrm>
        <a:graphic>
          <a:graphicData uri="http://schemas.openxmlformats.org/drawingml/2006/chart">
            <c:chart xmlns:c="http://schemas.openxmlformats.org/drawingml/2006/chart" xmlns:r="http://schemas.openxmlformats.org/officeDocument/2006/relationships" r:id="rId3"/>
          </a:graphicData>
        </a:graphic>
      </p:graphicFrame>
      <p:sp>
        <p:nvSpPr>
          <p:cNvPr id="6" name="Прямоугольник 5"/>
          <p:cNvSpPr/>
          <p:nvPr/>
        </p:nvSpPr>
        <p:spPr>
          <a:xfrm>
            <a:off x="7271792" y="980728"/>
            <a:ext cx="1872208" cy="369332"/>
          </a:xfrm>
          <a:prstGeom prst="rect">
            <a:avLst/>
          </a:prstGeom>
        </p:spPr>
        <p:txBody>
          <a:bodyPr wrap="square">
            <a:spAutoFit/>
          </a:bodyPr>
          <a:lstStyle/>
          <a:p>
            <a:r>
              <a:rPr lang="ru-RU" dirty="0"/>
              <a:t>в</a:t>
            </a:r>
            <a:r>
              <a:rPr lang="ru-RU" dirty="0" smtClean="0"/>
              <a:t> тысячах рублей</a:t>
            </a:r>
            <a:endParaRPr lang="ru-RU"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pic>
        <p:nvPicPr>
          <p:cNvPr id="9" name="Рисунок 8" descr="GAyNScYT1Q-eopY1YUl_71IlIcP3_SxkY7ZPNLJSQ_CFX8QeD4yvUUkmhB8JO7iUR8FsWG0j7i4EY0Jk5y3PxQwIGXln0nAqHhLWdDSIin-SAjOh9Q9PxxR0PRdkQ6OxIc9Emn6ZCefoIoBqHJ3I5oYyL8j4Nqkq8laUQDH6SqBqbexMkPf1nb_yxGXhX-xvQcJSwPZcLtV1Be.jpg"/>
          <p:cNvPicPr>
            <a:picLocks noChangeAspect="1"/>
          </p:cNvPicPr>
          <p:nvPr/>
        </p:nvPicPr>
        <p:blipFill>
          <a:blip r:embed="rId2" cstate="print"/>
          <a:stretch>
            <a:fillRect/>
          </a:stretch>
        </p:blipFill>
        <p:spPr>
          <a:xfrm>
            <a:off x="1" y="0"/>
            <a:ext cx="1114883" cy="980728"/>
          </a:xfrm>
          <a:prstGeom prst="rect">
            <a:avLst/>
          </a:prstGeom>
        </p:spPr>
      </p:pic>
      <p:sp>
        <p:nvSpPr>
          <p:cNvPr id="18" name="Прямоугольник 17"/>
          <p:cNvSpPr/>
          <p:nvPr/>
        </p:nvSpPr>
        <p:spPr>
          <a:xfrm>
            <a:off x="2411760" y="3501008"/>
            <a:ext cx="4572000" cy="1944216"/>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smtClean="0">
                <a:solidFill>
                  <a:schemeClr val="tx1"/>
                </a:solidFill>
              </a:rPr>
              <a:t>Оплата имущественных налогов</a:t>
            </a:r>
            <a:endParaRPr lang="ru-RU" sz="1600" b="1" dirty="0">
              <a:solidFill>
                <a:schemeClr val="tx1"/>
              </a:solidFill>
            </a:endParaRPr>
          </a:p>
        </p:txBody>
      </p:sp>
      <p:sp>
        <p:nvSpPr>
          <p:cNvPr id="20" name="Прямоугольник 19"/>
          <p:cNvSpPr/>
          <p:nvPr/>
        </p:nvSpPr>
        <p:spPr>
          <a:xfrm>
            <a:off x="0" y="1124744"/>
            <a:ext cx="4572000" cy="2160240"/>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smtClean="0">
                <a:solidFill>
                  <a:schemeClr val="tx1"/>
                </a:solidFill>
              </a:rPr>
              <a:t>Расходы на выплаты по оплате труда и начисления на оплату труда сотрудникам </a:t>
            </a:r>
          </a:p>
          <a:p>
            <a:pPr algn="ctr"/>
            <a:r>
              <a:rPr lang="ru-RU" sz="1600" b="1" dirty="0" smtClean="0">
                <a:solidFill>
                  <a:schemeClr val="tx1"/>
                </a:solidFill>
              </a:rPr>
              <a:t>МКУ «Управление городским хозяйством»</a:t>
            </a:r>
            <a:endParaRPr lang="ru-RU" sz="1600" b="1" dirty="0">
              <a:solidFill>
                <a:schemeClr val="tx1"/>
              </a:solidFill>
            </a:endParaRPr>
          </a:p>
        </p:txBody>
      </p:sp>
      <p:sp>
        <p:nvSpPr>
          <p:cNvPr id="21" name="Прямоугольник 20"/>
          <p:cNvSpPr/>
          <p:nvPr/>
        </p:nvSpPr>
        <p:spPr>
          <a:xfrm>
            <a:off x="4716016" y="1124744"/>
            <a:ext cx="4427984" cy="2160240"/>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smtClean="0">
                <a:solidFill>
                  <a:schemeClr val="tx1"/>
                </a:solidFill>
              </a:rPr>
              <a:t>Расходы на обеспечение деятельности </a:t>
            </a:r>
          </a:p>
          <a:p>
            <a:pPr algn="ctr"/>
            <a:r>
              <a:rPr lang="ru-RU" sz="1600" b="1" dirty="0" smtClean="0">
                <a:solidFill>
                  <a:schemeClr val="tx1"/>
                </a:solidFill>
              </a:rPr>
              <a:t>МКУ «Управление городским хозяйством»</a:t>
            </a:r>
            <a:endParaRPr lang="ru-RU" sz="1600" b="1" dirty="0">
              <a:solidFill>
                <a:schemeClr val="tx1"/>
              </a:solidFill>
            </a:endParaRPr>
          </a:p>
        </p:txBody>
      </p:sp>
      <p:sp>
        <p:nvSpPr>
          <p:cNvPr id="23" name="Прямоугольник 22"/>
          <p:cNvSpPr/>
          <p:nvPr/>
        </p:nvSpPr>
        <p:spPr>
          <a:xfrm>
            <a:off x="395536" y="0"/>
            <a:ext cx="8568952" cy="830997"/>
          </a:xfrm>
          <a:prstGeom prst="rect">
            <a:avLst/>
          </a:prstGeom>
        </p:spPr>
        <p:txBody>
          <a:bodyPr wrap="square">
            <a:spAutoFit/>
          </a:bodyPr>
          <a:lstStyle/>
          <a:p>
            <a:pPr algn="ctr"/>
            <a:r>
              <a:rPr lang="ru-RU" sz="2400" b="1" dirty="0" smtClean="0"/>
              <a:t>КАКИЕ РАСХОДЫ ВКЛЮЧЕНЫ В ПОДРАЗДЕЛ 0505</a:t>
            </a:r>
          </a:p>
          <a:p>
            <a:pPr algn="ctr"/>
            <a:r>
              <a:rPr lang="ru-RU" sz="2400" b="1" dirty="0" smtClean="0"/>
              <a:t>«ДРУГИЕ ВОПРОСЫ В ОБЛАСТИ ЖКХ»?</a:t>
            </a:r>
            <a:endParaRPr lang="ru-RU" sz="2400" b="1" dirty="0"/>
          </a:p>
        </p:txBody>
      </p:sp>
      <p:sp>
        <p:nvSpPr>
          <p:cNvPr id="25" name="Правая фигурная скобка 24"/>
          <p:cNvSpPr/>
          <p:nvPr/>
        </p:nvSpPr>
        <p:spPr>
          <a:xfrm rot="16200000">
            <a:off x="4535996" y="-1359532"/>
            <a:ext cx="216024" cy="4752528"/>
          </a:xfrm>
          <a:prstGeom prst="rightBrace">
            <a:avLst/>
          </a:prstGeom>
          <a:ln w="4445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sp>
        <p:nvSpPr>
          <p:cNvPr id="4" name="Прямоугольник 3"/>
          <p:cNvSpPr/>
          <p:nvPr/>
        </p:nvSpPr>
        <p:spPr>
          <a:xfrm>
            <a:off x="1115616" y="188640"/>
            <a:ext cx="7848872" cy="1877437"/>
          </a:xfrm>
          <a:prstGeom prst="rect">
            <a:avLst/>
          </a:prstGeom>
        </p:spPr>
        <p:txBody>
          <a:bodyPr wrap="square">
            <a:spAutoFit/>
          </a:bodyPr>
          <a:lstStyle/>
          <a:p>
            <a:pPr algn="ctr"/>
            <a:r>
              <a:rPr lang="ru-RU" sz="2400" b="1" dirty="0" smtClean="0"/>
              <a:t>РАСХОДЫ НА РАЗДЕЛ 04 </a:t>
            </a:r>
          </a:p>
          <a:p>
            <a:pPr algn="ctr"/>
            <a:r>
              <a:rPr lang="ru-RU" sz="2400" b="1" dirty="0" smtClean="0"/>
              <a:t>«НАЦИОНАЛЬНАЯ ЭКОНОМИКА»</a:t>
            </a:r>
          </a:p>
          <a:p>
            <a:pPr algn="ctr"/>
            <a:r>
              <a:rPr lang="ru-RU" sz="2000" b="1" u="sng" dirty="0" smtClean="0"/>
              <a:t>Доля финансирования в общем объеме расходов – 33,1%</a:t>
            </a:r>
          </a:p>
          <a:p>
            <a:pPr algn="ctr"/>
            <a:endParaRPr lang="ru-RU" sz="2400" b="1" dirty="0"/>
          </a:p>
          <a:p>
            <a:pPr algn="ctr"/>
            <a:endParaRPr lang="ru-RU" sz="2400" b="1" dirty="0"/>
          </a:p>
        </p:txBody>
      </p:sp>
      <p:pic>
        <p:nvPicPr>
          <p:cNvPr id="9" name="Рисунок 8" descr="GAyNScYT1Q-eopY1YUl_71IlIcP3_SxkY7ZPNLJSQ_CFX8QeD4yvUUkmhB8JO7iUR8FsWG0j7i4EY0Jk5y3PxQwIGXln0nAqHhLWdDSIin-SAjOh9Q9PxxR0PRdkQ6OxIc9Emn6ZCefoIoBqHJ3I5oYyL8j4Nqkq8laUQDH6SqBqbexMkPf1nb_yxGXhX-xvQcJSwPZcLtV1Be.jpg"/>
          <p:cNvPicPr>
            <a:picLocks noChangeAspect="1"/>
          </p:cNvPicPr>
          <p:nvPr/>
        </p:nvPicPr>
        <p:blipFill>
          <a:blip r:embed="rId2" cstate="print"/>
          <a:stretch>
            <a:fillRect/>
          </a:stretch>
        </p:blipFill>
        <p:spPr>
          <a:xfrm>
            <a:off x="1" y="0"/>
            <a:ext cx="1114883" cy="980728"/>
          </a:xfrm>
          <a:prstGeom prst="rect">
            <a:avLst/>
          </a:prstGeom>
        </p:spPr>
      </p:pic>
      <p:graphicFrame>
        <p:nvGraphicFramePr>
          <p:cNvPr id="10" name="Диаграмма 9"/>
          <p:cNvGraphicFramePr/>
          <p:nvPr/>
        </p:nvGraphicFramePr>
        <p:xfrm>
          <a:off x="251520" y="1268760"/>
          <a:ext cx="8640960" cy="532859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sp>
        <p:nvSpPr>
          <p:cNvPr id="4" name="Прямоугольник 3"/>
          <p:cNvSpPr/>
          <p:nvPr/>
        </p:nvSpPr>
        <p:spPr>
          <a:xfrm>
            <a:off x="1115616" y="188640"/>
            <a:ext cx="7848872" cy="1569660"/>
          </a:xfrm>
          <a:prstGeom prst="rect">
            <a:avLst/>
          </a:prstGeom>
        </p:spPr>
        <p:txBody>
          <a:bodyPr wrap="square">
            <a:spAutoFit/>
          </a:bodyPr>
          <a:lstStyle/>
          <a:p>
            <a:pPr algn="ctr"/>
            <a:r>
              <a:rPr lang="ru-RU" sz="2400" b="1" dirty="0" smtClean="0"/>
              <a:t>РАСХОДЫ НА РАЗДЕЛ 04 </a:t>
            </a:r>
          </a:p>
          <a:p>
            <a:pPr algn="ctr"/>
            <a:r>
              <a:rPr lang="ru-RU" sz="2400" b="1" dirty="0" smtClean="0"/>
              <a:t>«НАЦИОНАЛЬНАЯ ЭКОНОМИКА»</a:t>
            </a:r>
          </a:p>
          <a:p>
            <a:pPr algn="ctr"/>
            <a:endParaRPr lang="ru-RU" sz="2400" b="1" dirty="0"/>
          </a:p>
          <a:p>
            <a:pPr algn="ctr"/>
            <a:endParaRPr lang="ru-RU" sz="2400" b="1" dirty="0"/>
          </a:p>
        </p:txBody>
      </p:sp>
      <p:pic>
        <p:nvPicPr>
          <p:cNvPr id="9" name="Рисунок 8" descr="GAyNScYT1Q-eopY1YUl_71IlIcP3_SxkY7ZPNLJSQ_CFX8QeD4yvUUkmhB8JO7iUR8FsWG0j7i4EY0Jk5y3PxQwIGXln0nAqHhLWdDSIin-SAjOh9Q9PxxR0PRdkQ6OxIc9Emn6ZCefoIoBqHJ3I5oYyL8j4Nqkq8laUQDH6SqBqbexMkPf1nb_yxGXhX-xvQcJSwPZcLtV1Be.jpg"/>
          <p:cNvPicPr>
            <a:picLocks noChangeAspect="1"/>
          </p:cNvPicPr>
          <p:nvPr/>
        </p:nvPicPr>
        <p:blipFill>
          <a:blip r:embed="rId2" cstate="print"/>
          <a:stretch>
            <a:fillRect/>
          </a:stretch>
        </p:blipFill>
        <p:spPr>
          <a:xfrm>
            <a:off x="1" y="0"/>
            <a:ext cx="1114883" cy="980728"/>
          </a:xfrm>
          <a:prstGeom prst="rect">
            <a:avLst/>
          </a:prstGeom>
        </p:spPr>
      </p:pic>
      <p:graphicFrame>
        <p:nvGraphicFramePr>
          <p:cNvPr id="10" name="Диаграмма 9"/>
          <p:cNvGraphicFramePr/>
          <p:nvPr/>
        </p:nvGraphicFramePr>
        <p:xfrm>
          <a:off x="251520" y="1268760"/>
          <a:ext cx="8640960" cy="532859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sp>
        <p:nvSpPr>
          <p:cNvPr id="4" name="Прямоугольник 3"/>
          <p:cNvSpPr/>
          <p:nvPr/>
        </p:nvSpPr>
        <p:spPr>
          <a:xfrm>
            <a:off x="1115616" y="188640"/>
            <a:ext cx="7848872" cy="1569660"/>
          </a:xfrm>
          <a:prstGeom prst="rect">
            <a:avLst/>
          </a:prstGeom>
        </p:spPr>
        <p:txBody>
          <a:bodyPr wrap="square">
            <a:spAutoFit/>
          </a:bodyPr>
          <a:lstStyle/>
          <a:p>
            <a:pPr algn="ctr"/>
            <a:r>
              <a:rPr lang="ru-RU" sz="2400" b="1" dirty="0" smtClean="0"/>
              <a:t>РАСХОДЫ НА РАЗДЕЛ 04 </a:t>
            </a:r>
          </a:p>
          <a:p>
            <a:pPr algn="ctr"/>
            <a:r>
              <a:rPr lang="ru-RU" sz="2400" b="1" dirty="0" smtClean="0"/>
              <a:t>«НАЦИОНАЛЬНАЯ ЭКОНОМИКА»</a:t>
            </a:r>
          </a:p>
          <a:p>
            <a:pPr algn="ctr"/>
            <a:endParaRPr lang="ru-RU" sz="2400" b="1" dirty="0"/>
          </a:p>
          <a:p>
            <a:pPr algn="ctr"/>
            <a:endParaRPr lang="ru-RU" sz="2400" b="1" dirty="0"/>
          </a:p>
        </p:txBody>
      </p:sp>
      <p:pic>
        <p:nvPicPr>
          <p:cNvPr id="9" name="Рисунок 8" descr="GAyNScYT1Q-eopY1YUl_71IlIcP3_SxkY7ZPNLJSQ_CFX8QeD4yvUUkmhB8JO7iUR8FsWG0j7i4EY0Jk5y3PxQwIGXln0nAqHhLWdDSIin-SAjOh9Q9PxxR0PRdkQ6OxIc9Emn6ZCefoIoBqHJ3I5oYyL8j4Nqkq8laUQDH6SqBqbexMkPf1nb_yxGXhX-xvQcJSwPZcLtV1Be.jpg"/>
          <p:cNvPicPr>
            <a:picLocks noChangeAspect="1"/>
          </p:cNvPicPr>
          <p:nvPr/>
        </p:nvPicPr>
        <p:blipFill>
          <a:blip r:embed="rId2" cstate="print"/>
          <a:stretch>
            <a:fillRect/>
          </a:stretch>
        </p:blipFill>
        <p:spPr>
          <a:xfrm>
            <a:off x="1" y="0"/>
            <a:ext cx="1114883" cy="980728"/>
          </a:xfrm>
          <a:prstGeom prst="rect">
            <a:avLst/>
          </a:prstGeom>
        </p:spPr>
      </p:pic>
      <p:graphicFrame>
        <p:nvGraphicFramePr>
          <p:cNvPr id="10" name="Диаграмма 9"/>
          <p:cNvGraphicFramePr/>
          <p:nvPr/>
        </p:nvGraphicFramePr>
        <p:xfrm>
          <a:off x="251520" y="1268760"/>
          <a:ext cx="8640960" cy="532859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graphicFrame>
        <p:nvGraphicFramePr>
          <p:cNvPr id="2" name="Диаграмма 1"/>
          <p:cNvGraphicFramePr/>
          <p:nvPr/>
        </p:nvGraphicFramePr>
        <p:xfrm>
          <a:off x="467544" y="1052736"/>
          <a:ext cx="8424936" cy="5256584"/>
        </p:xfrm>
        <a:graphic>
          <a:graphicData uri="http://schemas.openxmlformats.org/drawingml/2006/chart">
            <c:chart xmlns:c="http://schemas.openxmlformats.org/drawingml/2006/chart" xmlns:r="http://schemas.openxmlformats.org/officeDocument/2006/relationships" r:id="rId3"/>
          </a:graphicData>
        </a:graphic>
      </p:graphicFrame>
      <p:sp>
        <p:nvSpPr>
          <p:cNvPr id="3" name="Прямоугольник 2"/>
          <p:cNvSpPr/>
          <p:nvPr/>
        </p:nvSpPr>
        <p:spPr>
          <a:xfrm>
            <a:off x="1835696" y="188640"/>
            <a:ext cx="5976664" cy="461665"/>
          </a:xfrm>
          <a:prstGeom prst="rect">
            <a:avLst/>
          </a:prstGeom>
        </p:spPr>
        <p:txBody>
          <a:bodyPr wrap="square">
            <a:spAutoFit/>
          </a:bodyPr>
          <a:lstStyle/>
          <a:p>
            <a:pPr algn="ctr"/>
            <a:r>
              <a:rPr lang="ru-RU" sz="2400" b="1" dirty="0" smtClean="0"/>
              <a:t>ОСНОВНЫЕ ХАРАКТЕРИСТИКИ БЮДЖЕТА</a:t>
            </a:r>
            <a:endParaRPr lang="ru-RU" sz="2400" b="1" dirty="0"/>
          </a:p>
        </p:txBody>
      </p:sp>
      <p:sp>
        <p:nvSpPr>
          <p:cNvPr id="4" name="Прямоугольник 3"/>
          <p:cNvSpPr/>
          <p:nvPr/>
        </p:nvSpPr>
        <p:spPr>
          <a:xfrm>
            <a:off x="7092280" y="764704"/>
            <a:ext cx="1872208" cy="369332"/>
          </a:xfrm>
          <a:prstGeom prst="rect">
            <a:avLst/>
          </a:prstGeom>
        </p:spPr>
        <p:txBody>
          <a:bodyPr wrap="square">
            <a:spAutoFit/>
          </a:bodyPr>
          <a:lstStyle/>
          <a:p>
            <a:r>
              <a:rPr lang="ru-RU" dirty="0"/>
              <a:t>в</a:t>
            </a:r>
            <a:r>
              <a:rPr lang="ru-RU" dirty="0" smtClean="0"/>
              <a:t> тысячах рублей</a:t>
            </a:r>
            <a:endParaRPr lang="ru-RU" dirty="0"/>
          </a:p>
        </p:txBody>
      </p:sp>
      <p:graphicFrame>
        <p:nvGraphicFramePr>
          <p:cNvPr id="6" name="Диаграмма 5"/>
          <p:cNvGraphicFramePr/>
          <p:nvPr/>
        </p:nvGraphicFramePr>
        <p:xfrm>
          <a:off x="4823520" y="3717032"/>
          <a:ext cx="4320480" cy="2780928"/>
        </p:xfrm>
        <a:graphic>
          <a:graphicData uri="http://schemas.openxmlformats.org/drawingml/2006/chart">
            <c:chart xmlns:c="http://schemas.openxmlformats.org/drawingml/2006/chart" xmlns:r="http://schemas.openxmlformats.org/officeDocument/2006/relationships" r:id="rId4"/>
          </a:graphicData>
        </a:graphic>
      </p:graphicFrame>
      <p:sp>
        <p:nvSpPr>
          <p:cNvPr id="7" name="Прямоугольник 6"/>
          <p:cNvSpPr/>
          <p:nvPr/>
        </p:nvSpPr>
        <p:spPr>
          <a:xfrm>
            <a:off x="6084168" y="4653136"/>
            <a:ext cx="2592288" cy="12961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b="1" dirty="0" smtClean="0">
                <a:solidFill>
                  <a:schemeClr val="tx1"/>
                </a:solidFill>
              </a:rPr>
              <a:t>Собственные</a:t>
            </a:r>
            <a:r>
              <a:rPr lang="ru-RU" sz="2000" dirty="0" smtClean="0"/>
              <a:t> </a:t>
            </a:r>
            <a:r>
              <a:rPr lang="ru-RU" sz="2000" b="1" dirty="0" smtClean="0">
                <a:solidFill>
                  <a:schemeClr val="tx1"/>
                </a:solidFill>
              </a:rPr>
              <a:t>доходы</a:t>
            </a:r>
            <a:r>
              <a:rPr lang="ru-RU" sz="2000" b="1" dirty="0" smtClean="0"/>
              <a:t> </a:t>
            </a:r>
            <a:r>
              <a:rPr lang="ru-RU" sz="2000" b="1" dirty="0" smtClean="0">
                <a:solidFill>
                  <a:schemeClr val="tx1"/>
                </a:solidFill>
              </a:rPr>
              <a:t>181796</a:t>
            </a:r>
            <a:endParaRPr lang="ru-RU" sz="2000" b="1" dirty="0">
              <a:solidFill>
                <a:schemeClr val="tx1"/>
              </a:solidFill>
            </a:endParaRPr>
          </a:p>
        </p:txBody>
      </p:sp>
      <p:pic>
        <p:nvPicPr>
          <p:cNvPr id="11" name="Рисунок 10" descr="GAyNScYT1Q-eopY1YUl_71IlIcP3_SxkY7ZPNLJSQ_CFX8QeD4yvUUkmhB8JO7iUR8FsWG0j7i4EY0Jk5y3PxQwIGXln0nAqHhLWdDSIin-SAjOh9Q9PxxR0PRdkQ6OxIc9Emn6ZCefoIoBqHJ3I5oYyL8j4Nqkq8laUQDH6SqBqbexMkPf1nb_yxGXhX-xvQcJSwPZcLtV1Be.jpg"/>
          <p:cNvPicPr>
            <a:picLocks noChangeAspect="1"/>
          </p:cNvPicPr>
          <p:nvPr/>
        </p:nvPicPr>
        <p:blipFill>
          <a:blip r:embed="rId5" cstate="print"/>
          <a:stretch>
            <a:fillRect/>
          </a:stretch>
        </p:blipFill>
        <p:spPr>
          <a:xfrm>
            <a:off x="1" y="0"/>
            <a:ext cx="1114883" cy="980728"/>
          </a:xfrm>
          <a:prstGeom prst="rect">
            <a:avLst/>
          </a:prstGeo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sp>
        <p:nvSpPr>
          <p:cNvPr id="4" name="Прямоугольник 3"/>
          <p:cNvSpPr/>
          <p:nvPr/>
        </p:nvSpPr>
        <p:spPr>
          <a:xfrm>
            <a:off x="1115616" y="188640"/>
            <a:ext cx="7848872" cy="1569660"/>
          </a:xfrm>
          <a:prstGeom prst="rect">
            <a:avLst/>
          </a:prstGeom>
        </p:spPr>
        <p:txBody>
          <a:bodyPr wrap="square">
            <a:spAutoFit/>
          </a:bodyPr>
          <a:lstStyle/>
          <a:p>
            <a:pPr algn="ctr"/>
            <a:r>
              <a:rPr lang="ru-RU" sz="2400" b="1" dirty="0" smtClean="0"/>
              <a:t>РАСХОДЫ НА РАЗДЕЛ 01 </a:t>
            </a:r>
          </a:p>
          <a:p>
            <a:pPr algn="ctr"/>
            <a:r>
              <a:rPr lang="ru-RU" sz="2400" b="1" dirty="0" smtClean="0"/>
              <a:t>«ОБЩЕГОСУДАРСТВЕННЫЕ ВОПРОСЫ»</a:t>
            </a:r>
          </a:p>
          <a:p>
            <a:pPr algn="ctr"/>
            <a:endParaRPr lang="ru-RU" sz="2400" b="1" dirty="0"/>
          </a:p>
          <a:p>
            <a:pPr algn="ctr"/>
            <a:endParaRPr lang="ru-RU" sz="2400" b="1" dirty="0"/>
          </a:p>
        </p:txBody>
      </p:sp>
      <p:pic>
        <p:nvPicPr>
          <p:cNvPr id="9" name="Рисунок 8" descr="GAyNScYT1Q-eopY1YUl_71IlIcP3_SxkY7ZPNLJSQ_CFX8QeD4yvUUkmhB8JO7iUR8FsWG0j7i4EY0Jk5y3PxQwIGXln0nAqHhLWdDSIin-SAjOh9Q9PxxR0PRdkQ6OxIc9Emn6ZCefoIoBqHJ3I5oYyL8j4Nqkq8laUQDH6SqBqbexMkPf1nb_yxGXhX-xvQcJSwPZcLtV1Be.jpg"/>
          <p:cNvPicPr>
            <a:picLocks noChangeAspect="1"/>
          </p:cNvPicPr>
          <p:nvPr/>
        </p:nvPicPr>
        <p:blipFill>
          <a:blip r:embed="rId2" cstate="print"/>
          <a:stretch>
            <a:fillRect/>
          </a:stretch>
        </p:blipFill>
        <p:spPr>
          <a:xfrm>
            <a:off x="1" y="0"/>
            <a:ext cx="1114883" cy="980728"/>
          </a:xfrm>
          <a:prstGeom prst="rect">
            <a:avLst/>
          </a:prstGeom>
        </p:spPr>
      </p:pic>
      <p:graphicFrame>
        <p:nvGraphicFramePr>
          <p:cNvPr id="5" name="Диаграмма 4"/>
          <p:cNvGraphicFramePr/>
          <p:nvPr/>
        </p:nvGraphicFramePr>
        <p:xfrm>
          <a:off x="683568" y="1268760"/>
          <a:ext cx="8136904" cy="4856088"/>
        </p:xfrm>
        <a:graphic>
          <a:graphicData uri="http://schemas.openxmlformats.org/drawingml/2006/chart">
            <c:chart xmlns:c="http://schemas.openxmlformats.org/drawingml/2006/chart" xmlns:r="http://schemas.openxmlformats.org/officeDocument/2006/relationships" r:id="rId3"/>
          </a:graphicData>
        </a:graphic>
      </p:graphicFrame>
      <p:sp>
        <p:nvSpPr>
          <p:cNvPr id="6" name="Прямоугольник 5"/>
          <p:cNvSpPr/>
          <p:nvPr/>
        </p:nvSpPr>
        <p:spPr>
          <a:xfrm>
            <a:off x="1979712" y="908720"/>
            <a:ext cx="6336704" cy="369332"/>
          </a:xfrm>
          <a:prstGeom prst="rect">
            <a:avLst/>
          </a:prstGeom>
        </p:spPr>
        <p:txBody>
          <a:bodyPr wrap="square">
            <a:spAutoFit/>
          </a:bodyPr>
          <a:lstStyle/>
          <a:p>
            <a:pPr algn="ctr"/>
            <a:r>
              <a:rPr lang="ru-RU" b="1" u="sng" dirty="0" smtClean="0"/>
              <a:t>Доля финансирования в общем объеме расходов – 10,8%</a:t>
            </a:r>
          </a:p>
        </p:txBody>
      </p:sp>
      <p:sp>
        <p:nvSpPr>
          <p:cNvPr id="7" name="Прямоугольник 6"/>
          <p:cNvSpPr/>
          <p:nvPr/>
        </p:nvSpPr>
        <p:spPr>
          <a:xfrm>
            <a:off x="7271792" y="1412776"/>
            <a:ext cx="1872208" cy="369332"/>
          </a:xfrm>
          <a:prstGeom prst="rect">
            <a:avLst/>
          </a:prstGeom>
        </p:spPr>
        <p:txBody>
          <a:bodyPr wrap="square">
            <a:spAutoFit/>
          </a:bodyPr>
          <a:lstStyle/>
          <a:p>
            <a:r>
              <a:rPr lang="ru-RU" dirty="0"/>
              <a:t>в</a:t>
            </a:r>
            <a:r>
              <a:rPr lang="ru-RU" dirty="0" smtClean="0"/>
              <a:t> тысячах рублей</a:t>
            </a:r>
            <a:endParaRPr lang="ru-RU"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pic>
        <p:nvPicPr>
          <p:cNvPr id="9" name="Рисунок 8" descr="GAyNScYT1Q-eopY1YUl_71IlIcP3_SxkY7ZPNLJSQ_CFX8QeD4yvUUkmhB8JO7iUR8FsWG0j7i4EY0Jk5y3PxQwIGXln0nAqHhLWdDSIin-SAjOh9Q9PxxR0PRdkQ6OxIc9Emn6ZCefoIoBqHJ3I5oYyL8j4Nqkq8laUQDH6SqBqbexMkPf1nb_yxGXhX-xvQcJSwPZcLtV1Be.jpg"/>
          <p:cNvPicPr>
            <a:picLocks noChangeAspect="1"/>
          </p:cNvPicPr>
          <p:nvPr/>
        </p:nvPicPr>
        <p:blipFill>
          <a:blip r:embed="rId3" cstate="print"/>
          <a:stretch>
            <a:fillRect/>
          </a:stretch>
        </p:blipFill>
        <p:spPr>
          <a:xfrm>
            <a:off x="1" y="0"/>
            <a:ext cx="1114883" cy="980728"/>
          </a:xfrm>
          <a:prstGeom prst="rect">
            <a:avLst/>
          </a:prstGeom>
        </p:spPr>
      </p:pic>
      <p:sp>
        <p:nvSpPr>
          <p:cNvPr id="10" name="Прямоугольник 9"/>
          <p:cNvSpPr/>
          <p:nvPr/>
        </p:nvSpPr>
        <p:spPr>
          <a:xfrm>
            <a:off x="0" y="5085184"/>
            <a:ext cx="9144000" cy="1772816"/>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smtClean="0">
                <a:solidFill>
                  <a:schemeClr val="tx1"/>
                </a:solidFill>
              </a:rPr>
              <a:t>Муниципальная программа </a:t>
            </a:r>
          </a:p>
          <a:p>
            <a:pPr algn="ctr"/>
            <a:r>
              <a:rPr lang="ru-RU" sz="1600" b="1" dirty="0" smtClean="0">
                <a:solidFill>
                  <a:schemeClr val="tx1"/>
                </a:solidFill>
              </a:rPr>
              <a:t>«Совершенствование системы управления муниципальным имуществом»</a:t>
            </a:r>
          </a:p>
          <a:p>
            <a:pPr algn="ctr"/>
            <a:r>
              <a:rPr lang="ru-RU" sz="1600" b="1" dirty="0" smtClean="0">
                <a:solidFill>
                  <a:schemeClr val="tx1"/>
                </a:solidFill>
              </a:rPr>
              <a:t>(обеспечение приватизации и проведение предпродажной подготовки объектов приватизации, оценка недвижимости, признание прав и регулирование отношений по государственной и муниципальной собственности, проведение обследования технического состояния МКД о признании аварийными и подлежащими сносу или реконструкции)</a:t>
            </a:r>
            <a:endParaRPr lang="ru-RU" sz="1600" b="1" dirty="0">
              <a:solidFill>
                <a:schemeClr val="tx1"/>
              </a:solidFill>
            </a:endParaRPr>
          </a:p>
        </p:txBody>
      </p:sp>
      <p:sp>
        <p:nvSpPr>
          <p:cNvPr id="18" name="Прямоугольник 17"/>
          <p:cNvSpPr/>
          <p:nvPr/>
        </p:nvSpPr>
        <p:spPr>
          <a:xfrm>
            <a:off x="0" y="2924944"/>
            <a:ext cx="9144000" cy="2016224"/>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smtClean="0">
                <a:solidFill>
                  <a:schemeClr val="tx1"/>
                </a:solidFill>
              </a:rPr>
              <a:t>Другие общегосударственные вопросы </a:t>
            </a:r>
          </a:p>
          <a:p>
            <a:pPr algn="ctr"/>
            <a:r>
              <a:rPr lang="ru-RU" sz="1600" b="1" dirty="0" smtClean="0">
                <a:solidFill>
                  <a:schemeClr val="tx1"/>
                </a:solidFill>
              </a:rPr>
              <a:t>(расходы по размещению информации в СМИ, представительские расходы, оформление подписки газет уличкомам и домкомам, уплата членских взносов в Ассоциации, оплата госпошлины и возмещение судебных расходов, присвоение почетного звания «Человек года», оплата аудиторских расходов, приобретение подарков ветеранам, участникам ВОВ, ветеранам труда, в связи с 90,95 и 100-летием, поощрение активных участников территориального общественного самоуправления, оплата эфирного времени кабельного телевидения, проведение мероприятий муниципального значения, оплата аренды недвижимого имущества)</a:t>
            </a:r>
            <a:endParaRPr lang="ru-RU" sz="1600" b="1" dirty="0">
              <a:solidFill>
                <a:schemeClr val="tx1"/>
              </a:solidFill>
            </a:endParaRPr>
          </a:p>
        </p:txBody>
      </p:sp>
      <p:sp>
        <p:nvSpPr>
          <p:cNvPr id="19" name="Прямоугольник 18"/>
          <p:cNvSpPr/>
          <p:nvPr/>
        </p:nvSpPr>
        <p:spPr>
          <a:xfrm>
            <a:off x="0" y="2348880"/>
            <a:ext cx="9144000" cy="432048"/>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600" b="1" dirty="0" smtClean="0">
              <a:solidFill>
                <a:schemeClr val="tx1"/>
              </a:solidFill>
            </a:endParaRPr>
          </a:p>
          <a:p>
            <a:pPr algn="ctr"/>
            <a:r>
              <a:rPr lang="ru-RU" sz="1600" b="1" dirty="0" smtClean="0">
                <a:solidFill>
                  <a:schemeClr val="tx1"/>
                </a:solidFill>
              </a:rPr>
              <a:t>Резервный фонд администрации</a:t>
            </a:r>
          </a:p>
          <a:p>
            <a:pPr algn="ctr"/>
            <a:endParaRPr lang="ru-RU" sz="1600" b="1" dirty="0">
              <a:solidFill>
                <a:schemeClr val="tx1"/>
              </a:solidFill>
            </a:endParaRPr>
          </a:p>
        </p:txBody>
      </p:sp>
      <p:sp>
        <p:nvSpPr>
          <p:cNvPr id="20" name="Прямоугольник 19"/>
          <p:cNvSpPr/>
          <p:nvPr/>
        </p:nvSpPr>
        <p:spPr>
          <a:xfrm>
            <a:off x="0" y="1124744"/>
            <a:ext cx="4572000" cy="1080120"/>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smtClean="0">
                <a:solidFill>
                  <a:schemeClr val="tx1"/>
                </a:solidFill>
              </a:rPr>
              <a:t>Расходы на выплаты по оплате труда и начисления на оплату труда главе администрации, работникам администрации,  сотруднику Совета народных депутатов</a:t>
            </a:r>
            <a:endParaRPr lang="ru-RU" sz="1600" b="1" dirty="0">
              <a:solidFill>
                <a:schemeClr val="tx1"/>
              </a:solidFill>
            </a:endParaRPr>
          </a:p>
        </p:txBody>
      </p:sp>
      <p:sp>
        <p:nvSpPr>
          <p:cNvPr id="21" name="Прямоугольник 20"/>
          <p:cNvSpPr/>
          <p:nvPr/>
        </p:nvSpPr>
        <p:spPr>
          <a:xfrm>
            <a:off x="4716016" y="1124744"/>
            <a:ext cx="4427984" cy="504056"/>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smtClean="0">
                <a:solidFill>
                  <a:schemeClr val="tx1"/>
                </a:solidFill>
              </a:rPr>
              <a:t>Расходы на оплату услуг диспансеризации муниципальных служащих</a:t>
            </a:r>
            <a:endParaRPr lang="ru-RU" sz="1600" b="1" dirty="0">
              <a:solidFill>
                <a:schemeClr val="tx1"/>
              </a:solidFill>
            </a:endParaRPr>
          </a:p>
        </p:txBody>
      </p:sp>
      <p:sp>
        <p:nvSpPr>
          <p:cNvPr id="23" name="Прямоугольник 22"/>
          <p:cNvSpPr/>
          <p:nvPr/>
        </p:nvSpPr>
        <p:spPr>
          <a:xfrm>
            <a:off x="395536" y="0"/>
            <a:ext cx="8568952" cy="830997"/>
          </a:xfrm>
          <a:prstGeom prst="rect">
            <a:avLst/>
          </a:prstGeom>
        </p:spPr>
        <p:txBody>
          <a:bodyPr wrap="square">
            <a:spAutoFit/>
          </a:bodyPr>
          <a:lstStyle/>
          <a:p>
            <a:pPr algn="ctr"/>
            <a:r>
              <a:rPr lang="ru-RU" sz="2400" b="1" dirty="0" smtClean="0"/>
              <a:t>КАКИЕ РАСХОДЫ ВКЛЮЧЕНЫ В РАЗДЕЛ 01</a:t>
            </a:r>
          </a:p>
          <a:p>
            <a:pPr algn="ctr"/>
            <a:r>
              <a:rPr lang="ru-RU" sz="2400" b="1" dirty="0" smtClean="0"/>
              <a:t>«ОБЩЕГОСУДАРСТВЕННЫЕ ВОПРОСЫ»?</a:t>
            </a:r>
            <a:endParaRPr lang="ru-RU" sz="2400" b="1" dirty="0"/>
          </a:p>
        </p:txBody>
      </p:sp>
      <p:sp>
        <p:nvSpPr>
          <p:cNvPr id="25" name="Правая фигурная скобка 24"/>
          <p:cNvSpPr/>
          <p:nvPr/>
        </p:nvSpPr>
        <p:spPr>
          <a:xfrm rot="16200000">
            <a:off x="4535996" y="-1359532"/>
            <a:ext cx="216024" cy="4752528"/>
          </a:xfrm>
          <a:prstGeom prst="rightBrace">
            <a:avLst/>
          </a:prstGeom>
          <a:ln w="4445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
        <p:nvSpPr>
          <p:cNvPr id="11" name="Прямоугольник 10"/>
          <p:cNvSpPr/>
          <p:nvPr/>
        </p:nvSpPr>
        <p:spPr>
          <a:xfrm>
            <a:off x="4716016" y="1700808"/>
            <a:ext cx="4427984" cy="504056"/>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smtClean="0">
                <a:solidFill>
                  <a:schemeClr val="tx1"/>
                </a:solidFill>
              </a:rPr>
              <a:t>Расходы на оплату налога на землю, находящуюся в собственности администрации</a:t>
            </a:r>
            <a:endParaRPr lang="ru-RU" sz="1600" b="1" dirty="0">
              <a:solidFill>
                <a:schemeClr val="tx1"/>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sp>
        <p:nvSpPr>
          <p:cNvPr id="4" name="Прямоугольник 3"/>
          <p:cNvSpPr/>
          <p:nvPr/>
        </p:nvSpPr>
        <p:spPr>
          <a:xfrm>
            <a:off x="1115616" y="188640"/>
            <a:ext cx="7848872" cy="1877437"/>
          </a:xfrm>
          <a:prstGeom prst="rect">
            <a:avLst/>
          </a:prstGeom>
        </p:spPr>
        <p:txBody>
          <a:bodyPr wrap="square">
            <a:spAutoFit/>
          </a:bodyPr>
          <a:lstStyle/>
          <a:p>
            <a:pPr algn="ctr"/>
            <a:r>
              <a:rPr lang="ru-RU" sz="2400" b="1" dirty="0" smtClean="0"/>
              <a:t>РАСХОДЫ НА РАЗДЕЛ 08 </a:t>
            </a:r>
          </a:p>
          <a:p>
            <a:pPr algn="ctr"/>
            <a:r>
              <a:rPr lang="ru-RU" sz="2400" b="1" dirty="0" smtClean="0"/>
              <a:t>«КУЛЬТУРА, КИНЕМАТОГРАФИЯ»</a:t>
            </a:r>
          </a:p>
          <a:p>
            <a:pPr algn="ctr"/>
            <a:r>
              <a:rPr lang="ru-RU" sz="2000" b="1" u="sng" dirty="0" smtClean="0"/>
              <a:t>Доля финансирования в общем объеме расходов – 8,1%</a:t>
            </a:r>
          </a:p>
          <a:p>
            <a:pPr algn="ctr"/>
            <a:endParaRPr lang="ru-RU" sz="2400" b="1" dirty="0"/>
          </a:p>
          <a:p>
            <a:pPr algn="ctr"/>
            <a:endParaRPr lang="ru-RU" sz="2400" b="1" dirty="0"/>
          </a:p>
        </p:txBody>
      </p:sp>
      <p:pic>
        <p:nvPicPr>
          <p:cNvPr id="9" name="Рисунок 8" descr="GAyNScYT1Q-eopY1YUl_71IlIcP3_SxkY7ZPNLJSQ_CFX8QeD4yvUUkmhB8JO7iUR8FsWG0j7i4EY0Jk5y3PxQwIGXln0nAqHhLWdDSIin-SAjOh9Q9PxxR0PRdkQ6OxIc9Emn6ZCefoIoBqHJ3I5oYyL8j4Nqkq8laUQDH6SqBqbexMkPf1nb_yxGXhX-xvQcJSwPZcLtV1Be.jpg"/>
          <p:cNvPicPr>
            <a:picLocks noChangeAspect="1"/>
          </p:cNvPicPr>
          <p:nvPr/>
        </p:nvPicPr>
        <p:blipFill>
          <a:blip r:embed="rId2" cstate="print"/>
          <a:stretch>
            <a:fillRect/>
          </a:stretch>
        </p:blipFill>
        <p:spPr>
          <a:xfrm>
            <a:off x="1" y="0"/>
            <a:ext cx="1114883" cy="980728"/>
          </a:xfrm>
          <a:prstGeom prst="rect">
            <a:avLst/>
          </a:prstGeom>
        </p:spPr>
      </p:pic>
      <p:graphicFrame>
        <p:nvGraphicFramePr>
          <p:cNvPr id="10" name="Диаграмма 9"/>
          <p:cNvGraphicFramePr/>
          <p:nvPr/>
        </p:nvGraphicFramePr>
        <p:xfrm>
          <a:off x="251520" y="1268760"/>
          <a:ext cx="8640960" cy="532859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sp>
        <p:nvSpPr>
          <p:cNvPr id="4" name="Прямоугольник 3"/>
          <p:cNvSpPr/>
          <p:nvPr/>
        </p:nvSpPr>
        <p:spPr>
          <a:xfrm>
            <a:off x="1115616" y="188640"/>
            <a:ext cx="7848872" cy="1569660"/>
          </a:xfrm>
          <a:prstGeom prst="rect">
            <a:avLst/>
          </a:prstGeom>
        </p:spPr>
        <p:txBody>
          <a:bodyPr wrap="square">
            <a:spAutoFit/>
          </a:bodyPr>
          <a:lstStyle/>
          <a:p>
            <a:pPr algn="ctr"/>
            <a:r>
              <a:rPr lang="ru-RU" sz="2400" b="1" dirty="0" smtClean="0"/>
              <a:t>РАСХОДЫ НА РАЗДЕЛ 08 </a:t>
            </a:r>
          </a:p>
          <a:p>
            <a:pPr algn="ctr"/>
            <a:r>
              <a:rPr lang="ru-RU" sz="2400" b="1" dirty="0" smtClean="0"/>
              <a:t>«КУЛЬТУРА, КИНЕМАТОГРАФИЯ»</a:t>
            </a:r>
          </a:p>
          <a:p>
            <a:pPr algn="ctr"/>
            <a:endParaRPr lang="ru-RU" sz="2400" b="1" dirty="0"/>
          </a:p>
          <a:p>
            <a:pPr algn="ctr"/>
            <a:endParaRPr lang="ru-RU" sz="2400" b="1" dirty="0"/>
          </a:p>
        </p:txBody>
      </p:sp>
      <p:pic>
        <p:nvPicPr>
          <p:cNvPr id="9" name="Рисунок 8" descr="GAyNScYT1Q-eopY1YUl_71IlIcP3_SxkY7ZPNLJSQ_CFX8QeD4yvUUkmhB8JO7iUR8FsWG0j7i4EY0Jk5y3PxQwIGXln0nAqHhLWdDSIin-SAjOh9Q9PxxR0PRdkQ6OxIc9Emn6ZCefoIoBqHJ3I5oYyL8j4Nqkq8laUQDH6SqBqbexMkPf1nb_yxGXhX-xvQcJSwPZcLtV1Be.jpg"/>
          <p:cNvPicPr>
            <a:picLocks noChangeAspect="1"/>
          </p:cNvPicPr>
          <p:nvPr/>
        </p:nvPicPr>
        <p:blipFill>
          <a:blip r:embed="rId2" cstate="print"/>
          <a:stretch>
            <a:fillRect/>
          </a:stretch>
        </p:blipFill>
        <p:spPr>
          <a:xfrm>
            <a:off x="1" y="0"/>
            <a:ext cx="1114883" cy="980728"/>
          </a:xfrm>
          <a:prstGeom prst="rect">
            <a:avLst/>
          </a:prstGeom>
        </p:spPr>
      </p:pic>
      <p:graphicFrame>
        <p:nvGraphicFramePr>
          <p:cNvPr id="10" name="Диаграмма 9"/>
          <p:cNvGraphicFramePr/>
          <p:nvPr/>
        </p:nvGraphicFramePr>
        <p:xfrm>
          <a:off x="251520" y="1268760"/>
          <a:ext cx="8640960" cy="532859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sp>
        <p:nvSpPr>
          <p:cNvPr id="4" name="Прямоугольник 3"/>
          <p:cNvSpPr/>
          <p:nvPr/>
        </p:nvSpPr>
        <p:spPr>
          <a:xfrm>
            <a:off x="1115616" y="188640"/>
            <a:ext cx="7848872" cy="1569660"/>
          </a:xfrm>
          <a:prstGeom prst="rect">
            <a:avLst/>
          </a:prstGeom>
        </p:spPr>
        <p:txBody>
          <a:bodyPr wrap="square">
            <a:spAutoFit/>
          </a:bodyPr>
          <a:lstStyle/>
          <a:p>
            <a:pPr algn="ctr"/>
            <a:r>
              <a:rPr lang="ru-RU" sz="2400" b="1" dirty="0" smtClean="0"/>
              <a:t>РАСХОДЫ НА РАЗДЕЛ 08 </a:t>
            </a:r>
          </a:p>
          <a:p>
            <a:pPr algn="ctr"/>
            <a:r>
              <a:rPr lang="ru-RU" sz="2400" b="1" dirty="0" smtClean="0"/>
              <a:t>«КУЛЬТУРА, КИНЕМАТОГРАФИЯ»</a:t>
            </a:r>
          </a:p>
          <a:p>
            <a:pPr algn="ctr"/>
            <a:endParaRPr lang="ru-RU" sz="2400" b="1" dirty="0"/>
          </a:p>
          <a:p>
            <a:pPr algn="ctr"/>
            <a:endParaRPr lang="ru-RU" sz="2400" b="1" dirty="0"/>
          </a:p>
        </p:txBody>
      </p:sp>
      <p:pic>
        <p:nvPicPr>
          <p:cNvPr id="9" name="Рисунок 8" descr="GAyNScYT1Q-eopY1YUl_71IlIcP3_SxkY7ZPNLJSQ_CFX8QeD4yvUUkmhB8JO7iUR8FsWG0j7i4EY0Jk5y3PxQwIGXln0nAqHhLWdDSIin-SAjOh9Q9PxxR0PRdkQ6OxIc9Emn6ZCefoIoBqHJ3I5oYyL8j4Nqkq8laUQDH6SqBqbexMkPf1nb_yxGXhX-xvQcJSwPZcLtV1Be.jpg"/>
          <p:cNvPicPr>
            <a:picLocks noChangeAspect="1"/>
          </p:cNvPicPr>
          <p:nvPr/>
        </p:nvPicPr>
        <p:blipFill>
          <a:blip r:embed="rId2" cstate="print"/>
          <a:stretch>
            <a:fillRect/>
          </a:stretch>
        </p:blipFill>
        <p:spPr>
          <a:xfrm>
            <a:off x="1" y="0"/>
            <a:ext cx="1114883" cy="980728"/>
          </a:xfrm>
          <a:prstGeom prst="rect">
            <a:avLst/>
          </a:prstGeom>
        </p:spPr>
      </p:pic>
      <p:graphicFrame>
        <p:nvGraphicFramePr>
          <p:cNvPr id="10" name="Диаграмма 9"/>
          <p:cNvGraphicFramePr/>
          <p:nvPr/>
        </p:nvGraphicFramePr>
        <p:xfrm>
          <a:off x="251520" y="1268760"/>
          <a:ext cx="8640960" cy="532859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sp>
        <p:nvSpPr>
          <p:cNvPr id="4" name="Прямоугольник 3"/>
          <p:cNvSpPr/>
          <p:nvPr/>
        </p:nvSpPr>
        <p:spPr>
          <a:xfrm>
            <a:off x="1115616" y="188640"/>
            <a:ext cx="7848872" cy="1569660"/>
          </a:xfrm>
          <a:prstGeom prst="rect">
            <a:avLst/>
          </a:prstGeom>
        </p:spPr>
        <p:txBody>
          <a:bodyPr wrap="square">
            <a:spAutoFit/>
          </a:bodyPr>
          <a:lstStyle/>
          <a:p>
            <a:pPr algn="ctr"/>
            <a:r>
              <a:rPr lang="ru-RU" sz="2400" b="1" dirty="0" smtClean="0"/>
              <a:t>РАСХОДЫ НА РАЗДЕЛ 11 </a:t>
            </a:r>
          </a:p>
          <a:p>
            <a:pPr algn="ctr"/>
            <a:r>
              <a:rPr lang="ru-RU" sz="2400" b="1" dirty="0" smtClean="0"/>
              <a:t>«ФИЗИЧЕСКАЯ КУЛЬТУРА И СПОРТ»</a:t>
            </a:r>
          </a:p>
          <a:p>
            <a:pPr algn="ctr"/>
            <a:endParaRPr lang="ru-RU" sz="2400" b="1" dirty="0"/>
          </a:p>
          <a:p>
            <a:pPr algn="ctr"/>
            <a:endParaRPr lang="ru-RU" sz="2400" b="1" dirty="0"/>
          </a:p>
        </p:txBody>
      </p:sp>
      <p:pic>
        <p:nvPicPr>
          <p:cNvPr id="9" name="Рисунок 8" descr="GAyNScYT1Q-eopY1YUl_71IlIcP3_SxkY7ZPNLJSQ_CFX8QeD4yvUUkmhB8JO7iUR8FsWG0j7i4EY0Jk5y3PxQwIGXln0nAqHhLWdDSIin-SAjOh9Q9PxxR0PRdkQ6OxIc9Emn6ZCefoIoBqHJ3I5oYyL8j4Nqkq8laUQDH6SqBqbexMkPf1nb_yxGXhX-xvQcJSwPZcLtV1Be.jpg"/>
          <p:cNvPicPr>
            <a:picLocks noChangeAspect="1"/>
          </p:cNvPicPr>
          <p:nvPr/>
        </p:nvPicPr>
        <p:blipFill>
          <a:blip r:embed="rId2" cstate="print"/>
          <a:stretch>
            <a:fillRect/>
          </a:stretch>
        </p:blipFill>
        <p:spPr>
          <a:xfrm>
            <a:off x="1" y="0"/>
            <a:ext cx="1114883" cy="980728"/>
          </a:xfrm>
          <a:prstGeom prst="rect">
            <a:avLst/>
          </a:prstGeom>
        </p:spPr>
      </p:pic>
      <p:graphicFrame>
        <p:nvGraphicFramePr>
          <p:cNvPr id="5" name="Диаграмма 4"/>
          <p:cNvGraphicFramePr/>
          <p:nvPr/>
        </p:nvGraphicFramePr>
        <p:xfrm>
          <a:off x="683568" y="1268760"/>
          <a:ext cx="8136904" cy="4856088"/>
        </p:xfrm>
        <a:graphic>
          <a:graphicData uri="http://schemas.openxmlformats.org/drawingml/2006/chart">
            <c:chart xmlns:c="http://schemas.openxmlformats.org/drawingml/2006/chart" xmlns:r="http://schemas.openxmlformats.org/officeDocument/2006/relationships" r:id="rId3"/>
          </a:graphicData>
        </a:graphic>
      </p:graphicFrame>
      <p:sp>
        <p:nvSpPr>
          <p:cNvPr id="6" name="Прямоугольник 5"/>
          <p:cNvSpPr/>
          <p:nvPr/>
        </p:nvSpPr>
        <p:spPr>
          <a:xfrm>
            <a:off x="1979712" y="908720"/>
            <a:ext cx="6336704" cy="369332"/>
          </a:xfrm>
          <a:prstGeom prst="rect">
            <a:avLst/>
          </a:prstGeom>
        </p:spPr>
        <p:txBody>
          <a:bodyPr wrap="square">
            <a:spAutoFit/>
          </a:bodyPr>
          <a:lstStyle/>
          <a:p>
            <a:pPr algn="ctr"/>
            <a:r>
              <a:rPr lang="ru-RU" b="1" u="sng" dirty="0" smtClean="0"/>
              <a:t>Доля финансирования в общем объеме расходов – 3,7%</a:t>
            </a:r>
          </a:p>
        </p:txBody>
      </p:sp>
      <p:sp>
        <p:nvSpPr>
          <p:cNvPr id="7" name="Прямоугольник 6"/>
          <p:cNvSpPr/>
          <p:nvPr/>
        </p:nvSpPr>
        <p:spPr>
          <a:xfrm>
            <a:off x="179512" y="6165304"/>
            <a:ext cx="8784976" cy="548680"/>
          </a:xfrm>
          <a:prstGeom prst="rect">
            <a:avLst/>
          </a:prstGeom>
          <a:solidFill>
            <a:srgbClr val="CC33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ru-RU" sz="1600" b="1" dirty="0" smtClean="0">
                <a:solidFill>
                  <a:schemeClr val="tx1"/>
                </a:solidFill>
              </a:rPr>
              <a:t>Представление субсидии на выполнение муниципального задания </a:t>
            </a:r>
          </a:p>
          <a:p>
            <a:pPr algn="ctr"/>
            <a:r>
              <a:rPr lang="ru-RU" sz="1600" b="1" dirty="0" smtClean="0">
                <a:solidFill>
                  <a:schemeClr val="tx1"/>
                </a:solidFill>
              </a:rPr>
              <a:t>МБУ СДЦ «Торпедо»</a:t>
            </a:r>
            <a:endParaRPr lang="ru-RU" sz="1600" b="1" dirty="0">
              <a:solidFill>
                <a:schemeClr val="tx1"/>
              </a:solidFill>
            </a:endParaRPr>
          </a:p>
        </p:txBody>
      </p:sp>
      <p:sp>
        <p:nvSpPr>
          <p:cNvPr id="8" name="Прямоугольник 7"/>
          <p:cNvSpPr/>
          <p:nvPr/>
        </p:nvSpPr>
        <p:spPr>
          <a:xfrm>
            <a:off x="1619672" y="1556792"/>
            <a:ext cx="1872208" cy="369332"/>
          </a:xfrm>
          <a:prstGeom prst="rect">
            <a:avLst/>
          </a:prstGeom>
        </p:spPr>
        <p:txBody>
          <a:bodyPr wrap="square">
            <a:spAutoFit/>
          </a:bodyPr>
          <a:lstStyle/>
          <a:p>
            <a:r>
              <a:rPr lang="ru-RU" dirty="0"/>
              <a:t>в</a:t>
            </a:r>
            <a:r>
              <a:rPr lang="ru-RU" dirty="0" smtClean="0"/>
              <a:t> тысячах рублей</a:t>
            </a:r>
            <a:endParaRPr lang="ru-RU"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sp>
        <p:nvSpPr>
          <p:cNvPr id="4" name="Прямоугольник 3"/>
          <p:cNvSpPr/>
          <p:nvPr/>
        </p:nvSpPr>
        <p:spPr>
          <a:xfrm>
            <a:off x="1115616" y="188640"/>
            <a:ext cx="7848872" cy="1569660"/>
          </a:xfrm>
          <a:prstGeom prst="rect">
            <a:avLst/>
          </a:prstGeom>
        </p:spPr>
        <p:txBody>
          <a:bodyPr wrap="square">
            <a:spAutoFit/>
          </a:bodyPr>
          <a:lstStyle/>
          <a:p>
            <a:pPr algn="ctr"/>
            <a:r>
              <a:rPr lang="ru-RU" sz="2400" b="1" dirty="0" smtClean="0"/>
              <a:t>РАСХОДЫ НА РАЗДЕЛ 10 </a:t>
            </a:r>
          </a:p>
          <a:p>
            <a:pPr algn="ctr"/>
            <a:r>
              <a:rPr lang="ru-RU" sz="2400" b="1" dirty="0" smtClean="0"/>
              <a:t>«СОЦИАЛЬНАЯ ПОЛИТИКА»</a:t>
            </a:r>
          </a:p>
          <a:p>
            <a:pPr algn="ctr"/>
            <a:endParaRPr lang="ru-RU" sz="2400" b="1" dirty="0"/>
          </a:p>
          <a:p>
            <a:pPr algn="ctr"/>
            <a:endParaRPr lang="ru-RU" sz="2400" b="1" dirty="0"/>
          </a:p>
        </p:txBody>
      </p:sp>
      <p:pic>
        <p:nvPicPr>
          <p:cNvPr id="9" name="Рисунок 8" descr="GAyNScYT1Q-eopY1YUl_71IlIcP3_SxkY7ZPNLJSQ_CFX8QeD4yvUUkmhB8JO7iUR8FsWG0j7i4EY0Jk5y3PxQwIGXln0nAqHhLWdDSIin-SAjOh9Q9PxxR0PRdkQ6OxIc9Emn6ZCefoIoBqHJ3I5oYyL8j4Nqkq8laUQDH6SqBqbexMkPf1nb_yxGXhX-xvQcJSwPZcLtV1Be.jpg"/>
          <p:cNvPicPr>
            <a:picLocks noChangeAspect="1"/>
          </p:cNvPicPr>
          <p:nvPr/>
        </p:nvPicPr>
        <p:blipFill>
          <a:blip r:embed="rId2" cstate="print"/>
          <a:stretch>
            <a:fillRect/>
          </a:stretch>
        </p:blipFill>
        <p:spPr>
          <a:xfrm>
            <a:off x="1" y="0"/>
            <a:ext cx="1114883" cy="980728"/>
          </a:xfrm>
          <a:prstGeom prst="rect">
            <a:avLst/>
          </a:prstGeom>
        </p:spPr>
      </p:pic>
      <p:graphicFrame>
        <p:nvGraphicFramePr>
          <p:cNvPr id="5" name="Диаграмма 4"/>
          <p:cNvGraphicFramePr/>
          <p:nvPr/>
        </p:nvGraphicFramePr>
        <p:xfrm>
          <a:off x="683568" y="1268760"/>
          <a:ext cx="8136904" cy="4856088"/>
        </p:xfrm>
        <a:graphic>
          <a:graphicData uri="http://schemas.openxmlformats.org/drawingml/2006/chart">
            <c:chart xmlns:c="http://schemas.openxmlformats.org/drawingml/2006/chart" xmlns:r="http://schemas.openxmlformats.org/officeDocument/2006/relationships" r:id="rId3"/>
          </a:graphicData>
        </a:graphic>
      </p:graphicFrame>
      <p:sp>
        <p:nvSpPr>
          <p:cNvPr id="6" name="Прямоугольник 5"/>
          <p:cNvSpPr/>
          <p:nvPr/>
        </p:nvSpPr>
        <p:spPr>
          <a:xfrm>
            <a:off x="1979712" y="908720"/>
            <a:ext cx="6336704" cy="369332"/>
          </a:xfrm>
          <a:prstGeom prst="rect">
            <a:avLst/>
          </a:prstGeom>
        </p:spPr>
        <p:txBody>
          <a:bodyPr wrap="square">
            <a:spAutoFit/>
          </a:bodyPr>
          <a:lstStyle/>
          <a:p>
            <a:pPr algn="ctr"/>
            <a:r>
              <a:rPr lang="ru-RU" b="1" u="sng" dirty="0" smtClean="0"/>
              <a:t>Доля финансирования в общем объеме расходов – 2,5%</a:t>
            </a:r>
          </a:p>
        </p:txBody>
      </p:sp>
      <p:sp>
        <p:nvSpPr>
          <p:cNvPr id="7" name="Прямоугольник 6"/>
          <p:cNvSpPr/>
          <p:nvPr/>
        </p:nvSpPr>
        <p:spPr>
          <a:xfrm>
            <a:off x="1403648" y="1556792"/>
            <a:ext cx="1872208" cy="369332"/>
          </a:xfrm>
          <a:prstGeom prst="rect">
            <a:avLst/>
          </a:prstGeom>
        </p:spPr>
        <p:txBody>
          <a:bodyPr wrap="square">
            <a:spAutoFit/>
          </a:bodyPr>
          <a:lstStyle/>
          <a:p>
            <a:r>
              <a:rPr lang="ru-RU" dirty="0"/>
              <a:t>в</a:t>
            </a:r>
            <a:r>
              <a:rPr lang="ru-RU" dirty="0" smtClean="0"/>
              <a:t> тысячах рублей</a:t>
            </a:r>
            <a:endParaRPr lang="ru-RU"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pic>
        <p:nvPicPr>
          <p:cNvPr id="9" name="Рисунок 8" descr="GAyNScYT1Q-eopY1YUl_71IlIcP3_SxkY7ZPNLJSQ_CFX8QeD4yvUUkmhB8JO7iUR8FsWG0j7i4EY0Jk5y3PxQwIGXln0nAqHhLWdDSIin-SAjOh9Q9PxxR0PRdkQ6OxIc9Emn6ZCefoIoBqHJ3I5oYyL8j4Nqkq8laUQDH6SqBqbexMkPf1nb_yxGXhX-xvQcJSwPZcLtV1Be.jpg"/>
          <p:cNvPicPr>
            <a:picLocks noChangeAspect="1"/>
          </p:cNvPicPr>
          <p:nvPr/>
        </p:nvPicPr>
        <p:blipFill>
          <a:blip r:embed="rId3" cstate="print"/>
          <a:stretch>
            <a:fillRect/>
          </a:stretch>
        </p:blipFill>
        <p:spPr>
          <a:xfrm>
            <a:off x="1" y="0"/>
            <a:ext cx="1114883" cy="980728"/>
          </a:xfrm>
          <a:prstGeom prst="rect">
            <a:avLst/>
          </a:prstGeom>
        </p:spPr>
      </p:pic>
      <p:sp>
        <p:nvSpPr>
          <p:cNvPr id="10" name="Прямоугольник 9"/>
          <p:cNvSpPr/>
          <p:nvPr/>
        </p:nvSpPr>
        <p:spPr>
          <a:xfrm>
            <a:off x="0" y="4869160"/>
            <a:ext cx="9144000" cy="1296144"/>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smtClean="0">
                <a:solidFill>
                  <a:schemeClr val="tx1"/>
                </a:solidFill>
              </a:rPr>
              <a:t>Расходы по предоставлению муниципальной субсидии, выплачиваемой в целях соблюдения установленного предельного индекса изменения размера вносимой гражданами платы за коммунальные услуги</a:t>
            </a:r>
            <a:endParaRPr lang="ru-RU" sz="1600" b="1" dirty="0">
              <a:solidFill>
                <a:schemeClr val="tx1"/>
              </a:solidFill>
            </a:endParaRPr>
          </a:p>
        </p:txBody>
      </p:sp>
      <p:sp>
        <p:nvSpPr>
          <p:cNvPr id="18" name="Прямоугольник 17"/>
          <p:cNvSpPr/>
          <p:nvPr/>
        </p:nvSpPr>
        <p:spPr>
          <a:xfrm>
            <a:off x="4716016" y="3501008"/>
            <a:ext cx="4427984" cy="1224136"/>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smtClean="0">
                <a:solidFill>
                  <a:schemeClr val="tx1"/>
                </a:solidFill>
              </a:rPr>
              <a:t>Межбюджетные трансферты бюджету Киржачского района на предоставление многодетным семьям социальных выплат на строительство индивидуального жилого дома</a:t>
            </a:r>
            <a:endParaRPr lang="ru-RU" sz="1600" b="1" dirty="0">
              <a:solidFill>
                <a:schemeClr val="tx1"/>
              </a:solidFill>
            </a:endParaRPr>
          </a:p>
        </p:txBody>
      </p:sp>
      <p:sp>
        <p:nvSpPr>
          <p:cNvPr id="19" name="Прямоугольник 18"/>
          <p:cNvSpPr/>
          <p:nvPr/>
        </p:nvSpPr>
        <p:spPr>
          <a:xfrm>
            <a:off x="0" y="2348880"/>
            <a:ext cx="4644008" cy="2376264"/>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600" b="1" dirty="0" smtClean="0">
              <a:solidFill>
                <a:schemeClr val="tx1"/>
              </a:solidFill>
            </a:endParaRPr>
          </a:p>
          <a:p>
            <a:pPr algn="ctr"/>
            <a:r>
              <a:rPr lang="ru-RU" sz="1600" b="1" dirty="0" smtClean="0">
                <a:solidFill>
                  <a:schemeClr val="tx1"/>
                </a:solidFill>
              </a:rPr>
              <a:t>Предоставление компенсации нанимателям жилых помещений муниципального жилищного фонда на возмещение расходов, связанных с приобретением и (или) установкой индивидуальных приборов учета водоснабжения, газа</a:t>
            </a:r>
          </a:p>
          <a:p>
            <a:pPr algn="ctr"/>
            <a:endParaRPr lang="ru-RU" sz="1600" b="1" dirty="0">
              <a:solidFill>
                <a:schemeClr val="tx1"/>
              </a:solidFill>
            </a:endParaRPr>
          </a:p>
        </p:txBody>
      </p:sp>
      <p:sp>
        <p:nvSpPr>
          <p:cNvPr id="20" name="Прямоугольник 19"/>
          <p:cNvSpPr/>
          <p:nvPr/>
        </p:nvSpPr>
        <p:spPr>
          <a:xfrm>
            <a:off x="0" y="1124744"/>
            <a:ext cx="4572000" cy="1080120"/>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smtClean="0">
                <a:solidFill>
                  <a:schemeClr val="tx1"/>
                </a:solidFill>
              </a:rPr>
              <a:t>Ежемесячная доплата к муниципальной пенсии</a:t>
            </a:r>
            <a:endParaRPr lang="ru-RU" sz="1600" b="1" dirty="0">
              <a:solidFill>
                <a:schemeClr val="tx1"/>
              </a:solidFill>
            </a:endParaRPr>
          </a:p>
        </p:txBody>
      </p:sp>
      <p:sp>
        <p:nvSpPr>
          <p:cNvPr id="21" name="Прямоугольник 20"/>
          <p:cNvSpPr/>
          <p:nvPr/>
        </p:nvSpPr>
        <p:spPr>
          <a:xfrm>
            <a:off x="4716016" y="1124744"/>
            <a:ext cx="4427984" cy="1080120"/>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smtClean="0">
                <a:solidFill>
                  <a:schemeClr val="tx1"/>
                </a:solidFill>
              </a:rPr>
              <a:t>Равная доступность услуг общественного транспорта общего пользования для отдельных категорий граждан за счет областного и местного бюджетов</a:t>
            </a:r>
            <a:endParaRPr lang="ru-RU" sz="1600" b="1" dirty="0">
              <a:solidFill>
                <a:schemeClr val="tx1"/>
              </a:solidFill>
            </a:endParaRPr>
          </a:p>
        </p:txBody>
      </p:sp>
      <p:sp>
        <p:nvSpPr>
          <p:cNvPr id="23" name="Прямоугольник 22"/>
          <p:cNvSpPr/>
          <p:nvPr/>
        </p:nvSpPr>
        <p:spPr>
          <a:xfrm>
            <a:off x="395536" y="0"/>
            <a:ext cx="8568952" cy="830997"/>
          </a:xfrm>
          <a:prstGeom prst="rect">
            <a:avLst/>
          </a:prstGeom>
        </p:spPr>
        <p:txBody>
          <a:bodyPr wrap="square">
            <a:spAutoFit/>
          </a:bodyPr>
          <a:lstStyle/>
          <a:p>
            <a:pPr algn="ctr"/>
            <a:r>
              <a:rPr lang="ru-RU" sz="2400" b="1" dirty="0" smtClean="0"/>
              <a:t>КАКИЕ РАСХОДЫ ВКЛЮЧЕНЫ В РАЗДЕЛ 10</a:t>
            </a:r>
          </a:p>
          <a:p>
            <a:pPr algn="ctr"/>
            <a:r>
              <a:rPr lang="ru-RU" sz="2400" b="1" dirty="0" smtClean="0"/>
              <a:t>«СОЦИАЛЬНАЯ ПОЛИТИКА»?</a:t>
            </a:r>
            <a:endParaRPr lang="ru-RU" sz="2400" b="1" dirty="0"/>
          </a:p>
        </p:txBody>
      </p:sp>
      <p:sp>
        <p:nvSpPr>
          <p:cNvPr id="25" name="Правая фигурная скобка 24"/>
          <p:cNvSpPr/>
          <p:nvPr/>
        </p:nvSpPr>
        <p:spPr>
          <a:xfrm rot="16200000">
            <a:off x="4535996" y="-1359532"/>
            <a:ext cx="216024" cy="4752528"/>
          </a:xfrm>
          <a:prstGeom prst="rightBrace">
            <a:avLst/>
          </a:prstGeom>
          <a:ln w="4445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
        <p:nvSpPr>
          <p:cNvPr id="11" name="Прямоугольник 10"/>
          <p:cNvSpPr/>
          <p:nvPr/>
        </p:nvSpPr>
        <p:spPr>
          <a:xfrm>
            <a:off x="4716016" y="2348880"/>
            <a:ext cx="4427984" cy="1008112"/>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smtClean="0">
                <a:solidFill>
                  <a:schemeClr val="tx1"/>
                </a:solidFill>
              </a:rPr>
              <a:t>Предоставление молодым семьям социальных выплат на приобретение (строительство) жилья за счет средств областного и местного бюджетов</a:t>
            </a:r>
            <a:endParaRPr lang="ru-RU" sz="1600" b="1" dirty="0">
              <a:solidFill>
                <a:schemeClr val="tx1"/>
              </a:solidFill>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sp>
        <p:nvSpPr>
          <p:cNvPr id="4" name="Прямоугольник 3"/>
          <p:cNvSpPr/>
          <p:nvPr/>
        </p:nvSpPr>
        <p:spPr>
          <a:xfrm>
            <a:off x="611560" y="188640"/>
            <a:ext cx="8532440" cy="1508105"/>
          </a:xfrm>
          <a:prstGeom prst="rect">
            <a:avLst/>
          </a:prstGeom>
        </p:spPr>
        <p:txBody>
          <a:bodyPr wrap="square">
            <a:spAutoFit/>
          </a:bodyPr>
          <a:lstStyle/>
          <a:p>
            <a:pPr algn="ctr"/>
            <a:r>
              <a:rPr lang="ru-RU" sz="2200" b="1" dirty="0" smtClean="0"/>
              <a:t>РАСХОДЫ НА РАЗДЕЛ 03 «НАЦИОНАЛЬНАЯ БЕЗОПАСНОСТЬ И ПРАВООХРАНИТЕЛЬНАЯ ДЕЯТЕЛЬНОСТЬ»</a:t>
            </a:r>
          </a:p>
          <a:p>
            <a:pPr algn="ctr"/>
            <a:endParaRPr lang="ru-RU" sz="2400" b="1" dirty="0"/>
          </a:p>
          <a:p>
            <a:pPr algn="ctr"/>
            <a:endParaRPr lang="ru-RU" sz="2400" b="1" dirty="0"/>
          </a:p>
        </p:txBody>
      </p:sp>
      <p:pic>
        <p:nvPicPr>
          <p:cNvPr id="9" name="Рисунок 8" descr="GAyNScYT1Q-eopY1YUl_71IlIcP3_SxkY7ZPNLJSQ_CFX8QeD4yvUUkmhB8JO7iUR8FsWG0j7i4EY0Jk5y3PxQwIGXln0nAqHhLWdDSIin-SAjOh9Q9PxxR0PRdkQ6OxIc9Emn6ZCefoIoBqHJ3I5oYyL8j4Nqkq8laUQDH6SqBqbexMkPf1nb_yxGXhX-xvQcJSwPZcLtV1Be.jpg"/>
          <p:cNvPicPr>
            <a:picLocks noChangeAspect="1"/>
          </p:cNvPicPr>
          <p:nvPr/>
        </p:nvPicPr>
        <p:blipFill>
          <a:blip r:embed="rId2" cstate="print"/>
          <a:stretch>
            <a:fillRect/>
          </a:stretch>
        </p:blipFill>
        <p:spPr>
          <a:xfrm>
            <a:off x="1" y="0"/>
            <a:ext cx="1114883" cy="980728"/>
          </a:xfrm>
          <a:prstGeom prst="rect">
            <a:avLst/>
          </a:prstGeom>
        </p:spPr>
      </p:pic>
      <p:graphicFrame>
        <p:nvGraphicFramePr>
          <p:cNvPr id="5" name="Диаграмма 4"/>
          <p:cNvGraphicFramePr/>
          <p:nvPr/>
        </p:nvGraphicFramePr>
        <p:xfrm>
          <a:off x="683568" y="1268760"/>
          <a:ext cx="8136904" cy="3960440"/>
        </p:xfrm>
        <a:graphic>
          <a:graphicData uri="http://schemas.openxmlformats.org/drawingml/2006/chart">
            <c:chart xmlns:c="http://schemas.openxmlformats.org/drawingml/2006/chart" xmlns:r="http://schemas.openxmlformats.org/officeDocument/2006/relationships" r:id="rId3"/>
          </a:graphicData>
        </a:graphic>
      </p:graphicFrame>
      <p:sp>
        <p:nvSpPr>
          <p:cNvPr id="6" name="Прямоугольник 5"/>
          <p:cNvSpPr/>
          <p:nvPr/>
        </p:nvSpPr>
        <p:spPr>
          <a:xfrm>
            <a:off x="1979712" y="908720"/>
            <a:ext cx="6336704" cy="369332"/>
          </a:xfrm>
          <a:prstGeom prst="rect">
            <a:avLst/>
          </a:prstGeom>
        </p:spPr>
        <p:txBody>
          <a:bodyPr wrap="square">
            <a:spAutoFit/>
          </a:bodyPr>
          <a:lstStyle/>
          <a:p>
            <a:pPr algn="ctr"/>
            <a:r>
              <a:rPr lang="ru-RU" b="1" u="sng" dirty="0" smtClean="0"/>
              <a:t>Доля финансирования в общем объеме расходов – 2,1%</a:t>
            </a:r>
          </a:p>
        </p:txBody>
      </p:sp>
      <p:sp>
        <p:nvSpPr>
          <p:cNvPr id="7" name="Прямоугольник 6"/>
          <p:cNvSpPr/>
          <p:nvPr/>
        </p:nvSpPr>
        <p:spPr>
          <a:xfrm>
            <a:off x="179512" y="5229200"/>
            <a:ext cx="8784976" cy="1628800"/>
          </a:xfrm>
          <a:prstGeom prst="rect">
            <a:avLst/>
          </a:prstGeom>
          <a:solidFill>
            <a:srgbClr val="CC0066"/>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ru-RU" sz="1600" b="1" dirty="0" smtClean="0">
                <a:solidFill>
                  <a:schemeClr val="tx1"/>
                </a:solidFill>
              </a:rPr>
              <a:t>Межбюджетные трансферты, переданные администрации Киржачского района на содержание ЕДДС, ликвидация очагов возгорания сухой травы в весенне-осенний период, установка и ремонт пожарных гидрантов, организация мест массового отдыха, эксплуатация гидротехнического сооружения, расходы на обеспечение работоспособности системы видеонаблюдения, изготовление печатных памяток на противопожарную тематику, расходы по изготовлению печатных памяток по тематике противодействия экстремизму и терроризму</a:t>
            </a:r>
            <a:endParaRPr lang="ru-RU" sz="1600" b="1" dirty="0">
              <a:solidFill>
                <a:schemeClr val="tx1"/>
              </a:solidFill>
            </a:endParaRPr>
          </a:p>
        </p:txBody>
      </p:sp>
      <p:sp>
        <p:nvSpPr>
          <p:cNvPr id="8" name="Прямоугольник 7"/>
          <p:cNvSpPr/>
          <p:nvPr/>
        </p:nvSpPr>
        <p:spPr>
          <a:xfrm>
            <a:off x="7092280" y="1556792"/>
            <a:ext cx="1872208" cy="369332"/>
          </a:xfrm>
          <a:prstGeom prst="rect">
            <a:avLst/>
          </a:prstGeom>
        </p:spPr>
        <p:txBody>
          <a:bodyPr wrap="square">
            <a:spAutoFit/>
          </a:bodyPr>
          <a:lstStyle/>
          <a:p>
            <a:r>
              <a:rPr lang="ru-RU" dirty="0"/>
              <a:t>в</a:t>
            </a:r>
            <a:r>
              <a:rPr lang="ru-RU" dirty="0" smtClean="0"/>
              <a:t> тысячах рублей</a:t>
            </a:r>
            <a:endParaRPr lang="ru-RU"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sp>
        <p:nvSpPr>
          <p:cNvPr id="4" name="Прямоугольник 3"/>
          <p:cNvSpPr/>
          <p:nvPr/>
        </p:nvSpPr>
        <p:spPr>
          <a:xfrm>
            <a:off x="611560" y="188640"/>
            <a:ext cx="8532440" cy="1569660"/>
          </a:xfrm>
          <a:prstGeom prst="rect">
            <a:avLst/>
          </a:prstGeom>
        </p:spPr>
        <p:txBody>
          <a:bodyPr wrap="square">
            <a:spAutoFit/>
          </a:bodyPr>
          <a:lstStyle/>
          <a:p>
            <a:pPr algn="ctr"/>
            <a:r>
              <a:rPr lang="ru-RU" sz="2400" b="1" dirty="0" smtClean="0"/>
              <a:t>РАСХОДЫ НА РАЗДЕЛ 13 «ОБСЛУЖИВАНИЕ ГОСУДАРСТВЕННОГО (МУНИЦИПАЛЬНОГО) ДОЛГА»</a:t>
            </a:r>
          </a:p>
          <a:p>
            <a:pPr algn="ctr"/>
            <a:endParaRPr lang="ru-RU" sz="2400" b="1" dirty="0"/>
          </a:p>
          <a:p>
            <a:pPr algn="ctr"/>
            <a:endParaRPr lang="ru-RU" sz="2400" b="1" dirty="0"/>
          </a:p>
        </p:txBody>
      </p:sp>
      <p:pic>
        <p:nvPicPr>
          <p:cNvPr id="9" name="Рисунок 8" descr="GAyNScYT1Q-eopY1YUl_71IlIcP3_SxkY7ZPNLJSQ_CFX8QeD4yvUUkmhB8JO7iUR8FsWG0j7i4EY0Jk5y3PxQwIGXln0nAqHhLWdDSIin-SAjOh9Q9PxxR0PRdkQ6OxIc9Emn6ZCefoIoBqHJ3I5oYyL8j4Nqkq8laUQDH6SqBqbexMkPf1nb_yxGXhX-xvQcJSwPZcLtV1Be.jpg"/>
          <p:cNvPicPr>
            <a:picLocks noChangeAspect="1"/>
          </p:cNvPicPr>
          <p:nvPr/>
        </p:nvPicPr>
        <p:blipFill>
          <a:blip r:embed="rId2" cstate="print"/>
          <a:stretch>
            <a:fillRect/>
          </a:stretch>
        </p:blipFill>
        <p:spPr>
          <a:xfrm>
            <a:off x="1" y="0"/>
            <a:ext cx="1114883" cy="980728"/>
          </a:xfrm>
          <a:prstGeom prst="rect">
            <a:avLst/>
          </a:prstGeom>
        </p:spPr>
      </p:pic>
      <p:graphicFrame>
        <p:nvGraphicFramePr>
          <p:cNvPr id="5" name="Диаграмма 4"/>
          <p:cNvGraphicFramePr/>
          <p:nvPr/>
        </p:nvGraphicFramePr>
        <p:xfrm>
          <a:off x="683568" y="1268760"/>
          <a:ext cx="8136904" cy="4856088"/>
        </p:xfrm>
        <a:graphic>
          <a:graphicData uri="http://schemas.openxmlformats.org/drawingml/2006/chart">
            <c:chart xmlns:c="http://schemas.openxmlformats.org/drawingml/2006/chart" xmlns:r="http://schemas.openxmlformats.org/officeDocument/2006/relationships" r:id="rId3"/>
          </a:graphicData>
        </a:graphic>
      </p:graphicFrame>
      <p:sp>
        <p:nvSpPr>
          <p:cNvPr id="6" name="Прямоугольник 5"/>
          <p:cNvSpPr/>
          <p:nvPr/>
        </p:nvSpPr>
        <p:spPr>
          <a:xfrm>
            <a:off x="1835696" y="980728"/>
            <a:ext cx="6336704" cy="369332"/>
          </a:xfrm>
          <a:prstGeom prst="rect">
            <a:avLst/>
          </a:prstGeom>
        </p:spPr>
        <p:txBody>
          <a:bodyPr wrap="square">
            <a:spAutoFit/>
          </a:bodyPr>
          <a:lstStyle/>
          <a:p>
            <a:pPr algn="ctr"/>
            <a:r>
              <a:rPr lang="ru-RU" b="1" u="sng" dirty="0" smtClean="0"/>
              <a:t>Доля финансирования в общем объеме расходов – 0,3%</a:t>
            </a:r>
          </a:p>
        </p:txBody>
      </p:sp>
      <p:sp>
        <p:nvSpPr>
          <p:cNvPr id="7" name="Прямоугольник 6"/>
          <p:cNvSpPr/>
          <p:nvPr/>
        </p:nvSpPr>
        <p:spPr>
          <a:xfrm>
            <a:off x="1547664" y="6309320"/>
            <a:ext cx="7056784" cy="360040"/>
          </a:xfrm>
          <a:prstGeom prst="rect">
            <a:avLst/>
          </a:prstGeom>
          <a:solidFill>
            <a:schemeClr val="bg2">
              <a:lumMod val="25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ru-RU" sz="1600" b="1" dirty="0" smtClean="0">
                <a:solidFill>
                  <a:schemeClr val="tx1"/>
                </a:solidFill>
              </a:rPr>
              <a:t>Процентные платежи по муниципальному долгу</a:t>
            </a:r>
            <a:endParaRPr lang="ru-RU" sz="1600" b="1" dirty="0">
              <a:solidFill>
                <a:schemeClr val="tx1"/>
              </a:solidFill>
            </a:endParaRPr>
          </a:p>
        </p:txBody>
      </p:sp>
      <p:sp>
        <p:nvSpPr>
          <p:cNvPr id="8" name="Прямоугольник 7"/>
          <p:cNvSpPr/>
          <p:nvPr/>
        </p:nvSpPr>
        <p:spPr>
          <a:xfrm>
            <a:off x="1619672" y="1556792"/>
            <a:ext cx="1872208" cy="369332"/>
          </a:xfrm>
          <a:prstGeom prst="rect">
            <a:avLst/>
          </a:prstGeom>
        </p:spPr>
        <p:txBody>
          <a:bodyPr wrap="square">
            <a:spAutoFit/>
          </a:bodyPr>
          <a:lstStyle/>
          <a:p>
            <a:r>
              <a:rPr lang="ru-RU" dirty="0"/>
              <a:t>в</a:t>
            </a:r>
            <a:r>
              <a:rPr lang="ru-RU" dirty="0" smtClean="0"/>
              <a:t> тысячах рублей</a:t>
            </a: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graphicFrame>
        <p:nvGraphicFramePr>
          <p:cNvPr id="2" name="Диаграмма 1"/>
          <p:cNvGraphicFramePr/>
          <p:nvPr/>
        </p:nvGraphicFramePr>
        <p:xfrm>
          <a:off x="467544" y="1052736"/>
          <a:ext cx="8424936" cy="5256584"/>
        </p:xfrm>
        <a:graphic>
          <a:graphicData uri="http://schemas.openxmlformats.org/drawingml/2006/chart">
            <c:chart xmlns:c="http://schemas.openxmlformats.org/drawingml/2006/chart" xmlns:r="http://schemas.openxmlformats.org/officeDocument/2006/relationships" r:id="rId3"/>
          </a:graphicData>
        </a:graphic>
      </p:graphicFrame>
      <p:sp>
        <p:nvSpPr>
          <p:cNvPr id="3" name="Прямоугольник 2"/>
          <p:cNvSpPr/>
          <p:nvPr/>
        </p:nvSpPr>
        <p:spPr>
          <a:xfrm>
            <a:off x="1835696" y="188640"/>
            <a:ext cx="5976664" cy="461665"/>
          </a:xfrm>
          <a:prstGeom prst="rect">
            <a:avLst/>
          </a:prstGeom>
        </p:spPr>
        <p:txBody>
          <a:bodyPr wrap="square">
            <a:spAutoFit/>
          </a:bodyPr>
          <a:lstStyle/>
          <a:p>
            <a:pPr algn="ctr"/>
            <a:r>
              <a:rPr lang="ru-RU" sz="2400" b="1" dirty="0" smtClean="0"/>
              <a:t>ОСНОВНЫЕ ХАРАКТЕРИСТИКИ БЮДЖЕТА</a:t>
            </a:r>
            <a:endParaRPr lang="ru-RU" sz="2400" b="1" dirty="0"/>
          </a:p>
        </p:txBody>
      </p:sp>
      <p:sp>
        <p:nvSpPr>
          <p:cNvPr id="4" name="Прямоугольник 3"/>
          <p:cNvSpPr/>
          <p:nvPr/>
        </p:nvSpPr>
        <p:spPr>
          <a:xfrm>
            <a:off x="7092280" y="764704"/>
            <a:ext cx="1872208" cy="369332"/>
          </a:xfrm>
          <a:prstGeom prst="rect">
            <a:avLst/>
          </a:prstGeom>
        </p:spPr>
        <p:txBody>
          <a:bodyPr wrap="square">
            <a:spAutoFit/>
          </a:bodyPr>
          <a:lstStyle/>
          <a:p>
            <a:r>
              <a:rPr lang="ru-RU" dirty="0"/>
              <a:t>в</a:t>
            </a:r>
            <a:r>
              <a:rPr lang="ru-RU" dirty="0" smtClean="0"/>
              <a:t> тысячах рублей</a:t>
            </a:r>
            <a:endParaRPr lang="ru-RU" dirty="0"/>
          </a:p>
        </p:txBody>
      </p:sp>
      <p:graphicFrame>
        <p:nvGraphicFramePr>
          <p:cNvPr id="6" name="Диаграмма 5"/>
          <p:cNvGraphicFramePr/>
          <p:nvPr/>
        </p:nvGraphicFramePr>
        <p:xfrm>
          <a:off x="4823520" y="3717032"/>
          <a:ext cx="4320480" cy="2780928"/>
        </p:xfrm>
        <a:graphic>
          <a:graphicData uri="http://schemas.openxmlformats.org/drawingml/2006/chart">
            <c:chart xmlns:c="http://schemas.openxmlformats.org/drawingml/2006/chart" xmlns:r="http://schemas.openxmlformats.org/officeDocument/2006/relationships" r:id="rId4"/>
          </a:graphicData>
        </a:graphic>
      </p:graphicFrame>
      <p:sp>
        <p:nvSpPr>
          <p:cNvPr id="7" name="Прямоугольник 6"/>
          <p:cNvSpPr/>
          <p:nvPr/>
        </p:nvSpPr>
        <p:spPr>
          <a:xfrm>
            <a:off x="6084168" y="4653136"/>
            <a:ext cx="2592288" cy="12961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b="1" dirty="0" smtClean="0">
                <a:solidFill>
                  <a:schemeClr val="tx1"/>
                </a:solidFill>
              </a:rPr>
              <a:t>Собственные</a:t>
            </a:r>
            <a:r>
              <a:rPr lang="ru-RU" sz="2000" dirty="0" smtClean="0"/>
              <a:t> </a:t>
            </a:r>
            <a:r>
              <a:rPr lang="ru-RU" sz="2000" b="1" dirty="0" smtClean="0">
                <a:solidFill>
                  <a:schemeClr val="tx1"/>
                </a:solidFill>
              </a:rPr>
              <a:t>доходы</a:t>
            </a:r>
            <a:r>
              <a:rPr lang="ru-RU" sz="2000" b="1" dirty="0" smtClean="0"/>
              <a:t> </a:t>
            </a:r>
            <a:r>
              <a:rPr lang="ru-RU" sz="2000" b="1" dirty="0" smtClean="0">
                <a:solidFill>
                  <a:schemeClr val="tx1"/>
                </a:solidFill>
              </a:rPr>
              <a:t>191373.2</a:t>
            </a:r>
            <a:endParaRPr lang="ru-RU" sz="2000" b="1" dirty="0">
              <a:solidFill>
                <a:schemeClr val="tx1"/>
              </a:solidFill>
            </a:endParaRPr>
          </a:p>
        </p:txBody>
      </p:sp>
      <p:pic>
        <p:nvPicPr>
          <p:cNvPr id="11" name="Рисунок 10" descr="GAyNScYT1Q-eopY1YUl_71IlIcP3_SxkY7ZPNLJSQ_CFX8QeD4yvUUkmhB8JO7iUR8FsWG0j7i4EY0Jk5y3PxQwIGXln0nAqHhLWdDSIin-SAjOh9Q9PxxR0PRdkQ6OxIc9Emn6ZCefoIoBqHJ3I5oYyL8j4Nqkq8laUQDH6SqBqbexMkPf1nb_yxGXhX-xvQcJSwPZcLtV1Be.jpg"/>
          <p:cNvPicPr>
            <a:picLocks noChangeAspect="1"/>
          </p:cNvPicPr>
          <p:nvPr/>
        </p:nvPicPr>
        <p:blipFill>
          <a:blip r:embed="rId5" cstate="print"/>
          <a:stretch>
            <a:fillRect/>
          </a:stretch>
        </p:blipFill>
        <p:spPr>
          <a:xfrm>
            <a:off x="1" y="0"/>
            <a:ext cx="1114883" cy="980728"/>
          </a:xfrm>
          <a:prstGeom prst="rect">
            <a:avLst/>
          </a:prstGeom>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sp>
        <p:nvSpPr>
          <p:cNvPr id="4" name="Прямоугольник 3"/>
          <p:cNvSpPr/>
          <p:nvPr/>
        </p:nvSpPr>
        <p:spPr>
          <a:xfrm>
            <a:off x="611560" y="188640"/>
            <a:ext cx="8532440" cy="1569660"/>
          </a:xfrm>
          <a:prstGeom prst="rect">
            <a:avLst/>
          </a:prstGeom>
        </p:spPr>
        <p:txBody>
          <a:bodyPr wrap="square">
            <a:spAutoFit/>
          </a:bodyPr>
          <a:lstStyle/>
          <a:p>
            <a:pPr algn="ctr"/>
            <a:r>
              <a:rPr lang="ru-RU" sz="2400" b="1" dirty="0" smtClean="0"/>
              <a:t>РАСХОДЫ НА РАЗДЕЛ 06 </a:t>
            </a:r>
          </a:p>
          <a:p>
            <a:pPr algn="ctr"/>
            <a:r>
              <a:rPr lang="ru-RU" sz="2400" b="1" dirty="0" smtClean="0"/>
              <a:t>«ОХРАНА ОКРУЖАЮЩЕЙ СРЕДЫ»</a:t>
            </a:r>
          </a:p>
          <a:p>
            <a:pPr algn="ctr"/>
            <a:endParaRPr lang="ru-RU" sz="2400" b="1" dirty="0"/>
          </a:p>
          <a:p>
            <a:pPr algn="ctr"/>
            <a:endParaRPr lang="ru-RU" sz="2400" b="1" dirty="0"/>
          </a:p>
        </p:txBody>
      </p:sp>
      <p:pic>
        <p:nvPicPr>
          <p:cNvPr id="9" name="Рисунок 8" descr="GAyNScYT1Q-eopY1YUl_71IlIcP3_SxkY7ZPNLJSQ_CFX8QeD4yvUUkmhB8JO7iUR8FsWG0j7i4EY0Jk5y3PxQwIGXln0nAqHhLWdDSIin-SAjOh9Q9PxxR0PRdkQ6OxIc9Emn6ZCefoIoBqHJ3I5oYyL8j4Nqkq8laUQDH6SqBqbexMkPf1nb_yxGXhX-xvQcJSwPZcLtV1Be.jpg"/>
          <p:cNvPicPr>
            <a:picLocks noChangeAspect="1"/>
          </p:cNvPicPr>
          <p:nvPr/>
        </p:nvPicPr>
        <p:blipFill>
          <a:blip r:embed="rId2" cstate="print"/>
          <a:stretch>
            <a:fillRect/>
          </a:stretch>
        </p:blipFill>
        <p:spPr>
          <a:xfrm>
            <a:off x="1" y="0"/>
            <a:ext cx="1114883" cy="980728"/>
          </a:xfrm>
          <a:prstGeom prst="rect">
            <a:avLst/>
          </a:prstGeom>
        </p:spPr>
      </p:pic>
      <p:sp>
        <p:nvSpPr>
          <p:cNvPr id="6" name="Прямоугольник 5"/>
          <p:cNvSpPr/>
          <p:nvPr/>
        </p:nvSpPr>
        <p:spPr>
          <a:xfrm>
            <a:off x="1835696" y="980728"/>
            <a:ext cx="6336704" cy="369332"/>
          </a:xfrm>
          <a:prstGeom prst="rect">
            <a:avLst/>
          </a:prstGeom>
        </p:spPr>
        <p:txBody>
          <a:bodyPr wrap="square">
            <a:spAutoFit/>
          </a:bodyPr>
          <a:lstStyle/>
          <a:p>
            <a:pPr algn="ctr"/>
            <a:r>
              <a:rPr lang="ru-RU" b="1" u="sng" dirty="0" smtClean="0"/>
              <a:t>Доля финансирования в общем объеме расходов – 0,1%</a:t>
            </a:r>
          </a:p>
        </p:txBody>
      </p:sp>
      <p:sp>
        <p:nvSpPr>
          <p:cNvPr id="7" name="Прямоугольник 6"/>
          <p:cNvSpPr/>
          <p:nvPr/>
        </p:nvSpPr>
        <p:spPr>
          <a:xfrm>
            <a:off x="1259632" y="2564904"/>
            <a:ext cx="7056784" cy="1440160"/>
          </a:xfrm>
          <a:prstGeom prst="rect">
            <a:avLst/>
          </a:prstGeom>
          <a:solidFill>
            <a:srgbClr val="92D05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ru-RU" sz="2000" b="1" dirty="0" smtClean="0">
                <a:solidFill>
                  <a:schemeClr val="tx1"/>
                </a:solidFill>
              </a:rPr>
              <a:t>Расходы по проведению государственной экологической экспертизы ПСД по рекультивации земельного участка, ранее используемого под полигон промышленных отходов </a:t>
            </a:r>
          </a:p>
          <a:p>
            <a:pPr algn="ctr"/>
            <a:r>
              <a:rPr lang="ru-RU" sz="2000" b="1" dirty="0" smtClean="0">
                <a:solidFill>
                  <a:schemeClr val="tx1"/>
                </a:solidFill>
              </a:rPr>
              <a:t>ОАО «Завод Автосвет» </a:t>
            </a:r>
            <a:endParaRPr lang="ru-RU" sz="2000" b="1" dirty="0">
              <a:solidFill>
                <a:schemeClr val="tx1"/>
              </a:solidFill>
            </a:endParaRPr>
          </a:p>
        </p:txBody>
      </p:sp>
      <p:sp>
        <p:nvSpPr>
          <p:cNvPr id="8" name="Прямоугольник 7"/>
          <p:cNvSpPr/>
          <p:nvPr/>
        </p:nvSpPr>
        <p:spPr>
          <a:xfrm>
            <a:off x="1475656" y="1700808"/>
            <a:ext cx="6408712" cy="576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u="sng" dirty="0" smtClean="0">
                <a:solidFill>
                  <a:schemeClr val="tx1"/>
                </a:solidFill>
              </a:rPr>
              <a:t>2024 год – </a:t>
            </a:r>
            <a:r>
              <a:rPr lang="ru-RU" sz="2800" b="1" u="sng" dirty="0" smtClean="0">
                <a:solidFill>
                  <a:srgbClr val="A50021"/>
                </a:solidFill>
              </a:rPr>
              <a:t>300</a:t>
            </a:r>
            <a:r>
              <a:rPr lang="ru-RU" sz="2800" b="1" u="sng" dirty="0" smtClean="0">
                <a:solidFill>
                  <a:schemeClr val="tx1"/>
                </a:solidFill>
              </a:rPr>
              <a:t> тыс. руб.</a:t>
            </a:r>
            <a:endParaRPr lang="ru-RU" sz="2800" b="1" u="sng" dirty="0">
              <a:solidFill>
                <a:schemeClr val="tx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sp>
        <p:nvSpPr>
          <p:cNvPr id="4" name="Прямоугольник 3"/>
          <p:cNvSpPr/>
          <p:nvPr/>
        </p:nvSpPr>
        <p:spPr>
          <a:xfrm>
            <a:off x="395536" y="188640"/>
            <a:ext cx="8568952" cy="830997"/>
          </a:xfrm>
          <a:prstGeom prst="rect">
            <a:avLst/>
          </a:prstGeom>
        </p:spPr>
        <p:txBody>
          <a:bodyPr wrap="square">
            <a:spAutoFit/>
          </a:bodyPr>
          <a:lstStyle/>
          <a:p>
            <a:pPr algn="ctr"/>
            <a:r>
              <a:rPr lang="ru-RU" sz="2400" b="1" dirty="0" smtClean="0"/>
              <a:t>ОБЪЕМ НАЛОГОВЫХ И НЕНАЛОГОВЫХ ДОХОДОВ </a:t>
            </a:r>
          </a:p>
          <a:p>
            <a:pPr algn="ctr"/>
            <a:r>
              <a:rPr lang="ru-RU" sz="2400" b="1" dirty="0" smtClean="0"/>
              <a:t>БЮДЖЕТА ГОРОДА КИРЖАЧА НА 2024-2026 ГОДЫ</a:t>
            </a:r>
            <a:endParaRPr lang="ru-RU" sz="2400" b="1" dirty="0"/>
          </a:p>
        </p:txBody>
      </p:sp>
      <p:graphicFrame>
        <p:nvGraphicFramePr>
          <p:cNvPr id="5" name="Диаграмма 4"/>
          <p:cNvGraphicFramePr/>
          <p:nvPr/>
        </p:nvGraphicFramePr>
        <p:xfrm>
          <a:off x="683568" y="1268760"/>
          <a:ext cx="8136904" cy="4856088"/>
        </p:xfrm>
        <a:graphic>
          <a:graphicData uri="http://schemas.openxmlformats.org/drawingml/2006/chart">
            <c:chart xmlns:c="http://schemas.openxmlformats.org/drawingml/2006/chart" xmlns:r="http://schemas.openxmlformats.org/officeDocument/2006/relationships" r:id="rId2"/>
          </a:graphicData>
        </a:graphic>
      </p:graphicFrame>
      <p:sp>
        <p:nvSpPr>
          <p:cNvPr id="6" name="Стрелка вправо 5"/>
          <p:cNvSpPr/>
          <p:nvPr/>
        </p:nvSpPr>
        <p:spPr>
          <a:xfrm>
            <a:off x="4716016" y="3429000"/>
            <a:ext cx="936104" cy="6480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ru-RU" sz="1600" b="1" dirty="0" smtClean="0">
                <a:solidFill>
                  <a:schemeClr val="tx1"/>
                </a:solidFill>
              </a:rPr>
              <a:t>96.2 </a:t>
            </a:r>
            <a:r>
              <a:rPr lang="ru-RU" sz="1600" b="1" dirty="0" smtClean="0">
                <a:solidFill>
                  <a:schemeClr val="tx1"/>
                </a:solidFill>
              </a:rPr>
              <a:t>%</a:t>
            </a:r>
          </a:p>
          <a:p>
            <a:endParaRPr lang="ru-RU" dirty="0"/>
          </a:p>
        </p:txBody>
      </p:sp>
      <p:sp>
        <p:nvSpPr>
          <p:cNvPr id="7" name="Стрелка вправо 6"/>
          <p:cNvSpPr/>
          <p:nvPr/>
        </p:nvSpPr>
        <p:spPr>
          <a:xfrm>
            <a:off x="6444208" y="2996952"/>
            <a:ext cx="1008112" cy="6480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ru-RU" sz="1600" b="1" dirty="0" smtClean="0">
                <a:solidFill>
                  <a:schemeClr val="tx1"/>
                </a:solidFill>
              </a:rPr>
              <a:t>105.3</a:t>
            </a:r>
            <a:r>
              <a:rPr lang="ru-RU" sz="1600" b="1" dirty="0" smtClean="0">
                <a:solidFill>
                  <a:schemeClr val="tx1"/>
                </a:solidFill>
              </a:rPr>
              <a:t>%</a:t>
            </a:r>
            <a:endParaRPr lang="ru-RU" sz="1600" b="1" dirty="0">
              <a:solidFill>
                <a:schemeClr val="tx1"/>
              </a:solidFill>
            </a:endParaRPr>
          </a:p>
        </p:txBody>
      </p:sp>
      <p:sp>
        <p:nvSpPr>
          <p:cNvPr id="8" name="Прямоугольник 7"/>
          <p:cNvSpPr/>
          <p:nvPr/>
        </p:nvSpPr>
        <p:spPr>
          <a:xfrm>
            <a:off x="7271792" y="980728"/>
            <a:ext cx="1872208" cy="369332"/>
          </a:xfrm>
          <a:prstGeom prst="rect">
            <a:avLst/>
          </a:prstGeom>
        </p:spPr>
        <p:txBody>
          <a:bodyPr wrap="square">
            <a:spAutoFit/>
          </a:bodyPr>
          <a:lstStyle/>
          <a:p>
            <a:r>
              <a:rPr lang="ru-RU" dirty="0"/>
              <a:t>в</a:t>
            </a:r>
            <a:r>
              <a:rPr lang="ru-RU" dirty="0" smtClean="0"/>
              <a:t> тысячах рублей</a:t>
            </a:r>
            <a:endParaRPr lang="ru-RU" dirty="0"/>
          </a:p>
        </p:txBody>
      </p:sp>
      <p:pic>
        <p:nvPicPr>
          <p:cNvPr id="9" name="Рисунок 8" descr="GAyNScYT1Q-eopY1YUl_71IlIcP3_SxkY7ZPNLJSQ_CFX8QeD4yvUUkmhB8JO7iUR8FsWG0j7i4EY0Jk5y3PxQwIGXln0nAqHhLWdDSIin-SAjOh9Q9PxxR0PRdkQ6OxIc9Emn6ZCefoIoBqHJ3I5oYyL8j4Nqkq8laUQDH6SqBqbexMkPf1nb_yxGXhX-xvQcJSwPZcLtV1Be.jpg"/>
          <p:cNvPicPr>
            <a:picLocks noChangeAspect="1"/>
          </p:cNvPicPr>
          <p:nvPr/>
        </p:nvPicPr>
        <p:blipFill>
          <a:blip r:embed="rId3" cstate="print"/>
          <a:stretch>
            <a:fillRect/>
          </a:stretch>
        </p:blipFill>
        <p:spPr>
          <a:xfrm>
            <a:off x="1" y="0"/>
            <a:ext cx="1114883" cy="980728"/>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sp>
        <p:nvSpPr>
          <p:cNvPr id="4" name="Прямоугольник 3"/>
          <p:cNvSpPr/>
          <p:nvPr/>
        </p:nvSpPr>
        <p:spPr>
          <a:xfrm>
            <a:off x="395536" y="188640"/>
            <a:ext cx="8568952" cy="830997"/>
          </a:xfrm>
          <a:prstGeom prst="rect">
            <a:avLst/>
          </a:prstGeom>
        </p:spPr>
        <p:txBody>
          <a:bodyPr wrap="square">
            <a:spAutoFit/>
          </a:bodyPr>
          <a:lstStyle/>
          <a:p>
            <a:pPr algn="ctr"/>
            <a:r>
              <a:rPr lang="ru-RU" sz="2400" b="1" dirty="0" smtClean="0"/>
              <a:t>СТРУКТУРА НАЛОГОВЫХ ДОХОДОВ</a:t>
            </a:r>
          </a:p>
          <a:p>
            <a:pPr algn="ctr"/>
            <a:r>
              <a:rPr lang="ru-RU" sz="2400" b="1" dirty="0" smtClean="0"/>
              <a:t>БЮДЖЕТА ГОРОДА КИРЖАЧА НА 2024-2026 ГОДЫ</a:t>
            </a:r>
            <a:endParaRPr lang="ru-RU" sz="2400" b="1" dirty="0"/>
          </a:p>
        </p:txBody>
      </p:sp>
      <p:pic>
        <p:nvPicPr>
          <p:cNvPr id="9" name="Рисунок 8" descr="GAyNScYT1Q-eopY1YUl_71IlIcP3_SxkY7ZPNLJSQ_CFX8QeD4yvUUkmhB8JO7iUR8FsWG0j7i4EY0Jk5y3PxQwIGXln0nAqHhLWdDSIin-SAjOh9Q9PxxR0PRdkQ6OxIc9Emn6ZCefoIoBqHJ3I5oYyL8j4Nqkq8laUQDH6SqBqbexMkPf1nb_yxGXhX-xvQcJSwPZcLtV1Be.jpg"/>
          <p:cNvPicPr>
            <a:picLocks noChangeAspect="1"/>
          </p:cNvPicPr>
          <p:nvPr/>
        </p:nvPicPr>
        <p:blipFill>
          <a:blip r:embed="rId2" cstate="print"/>
          <a:stretch>
            <a:fillRect/>
          </a:stretch>
        </p:blipFill>
        <p:spPr>
          <a:xfrm>
            <a:off x="1" y="0"/>
            <a:ext cx="1114883" cy="980728"/>
          </a:xfrm>
          <a:prstGeom prst="rect">
            <a:avLst/>
          </a:prstGeom>
        </p:spPr>
      </p:pic>
      <p:graphicFrame>
        <p:nvGraphicFramePr>
          <p:cNvPr id="10" name="Диаграмма 9"/>
          <p:cNvGraphicFramePr/>
          <p:nvPr/>
        </p:nvGraphicFramePr>
        <p:xfrm>
          <a:off x="251520" y="1268760"/>
          <a:ext cx="8640960" cy="532859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sp>
        <p:nvSpPr>
          <p:cNvPr id="4" name="Прямоугольник 3"/>
          <p:cNvSpPr/>
          <p:nvPr/>
        </p:nvSpPr>
        <p:spPr>
          <a:xfrm>
            <a:off x="395536" y="188640"/>
            <a:ext cx="8568952" cy="830997"/>
          </a:xfrm>
          <a:prstGeom prst="rect">
            <a:avLst/>
          </a:prstGeom>
        </p:spPr>
        <p:txBody>
          <a:bodyPr wrap="square">
            <a:spAutoFit/>
          </a:bodyPr>
          <a:lstStyle/>
          <a:p>
            <a:pPr algn="ctr"/>
            <a:r>
              <a:rPr lang="ru-RU" sz="2400" b="1" dirty="0" smtClean="0"/>
              <a:t>СТРУКТУРА НАЛОГОВЫХ ДОХОДОВ</a:t>
            </a:r>
          </a:p>
          <a:p>
            <a:pPr algn="ctr"/>
            <a:r>
              <a:rPr lang="ru-RU" sz="2400" b="1" dirty="0" smtClean="0"/>
              <a:t>БЮДЖЕТА ГОРОДА КИРЖАЧА НА 2024-2026 ГОДЫ</a:t>
            </a:r>
            <a:endParaRPr lang="ru-RU" sz="2400" b="1" dirty="0"/>
          </a:p>
        </p:txBody>
      </p:sp>
      <p:pic>
        <p:nvPicPr>
          <p:cNvPr id="9" name="Рисунок 8" descr="GAyNScYT1Q-eopY1YUl_71IlIcP3_SxkY7ZPNLJSQ_CFX8QeD4yvUUkmhB8JO7iUR8FsWG0j7i4EY0Jk5y3PxQwIGXln0nAqHhLWdDSIin-SAjOh9Q9PxxR0PRdkQ6OxIc9Emn6ZCefoIoBqHJ3I5oYyL8j4Nqkq8laUQDH6SqBqbexMkPf1nb_yxGXhX-xvQcJSwPZcLtV1Be.jpg"/>
          <p:cNvPicPr>
            <a:picLocks noChangeAspect="1"/>
          </p:cNvPicPr>
          <p:nvPr/>
        </p:nvPicPr>
        <p:blipFill>
          <a:blip r:embed="rId2" cstate="print"/>
          <a:stretch>
            <a:fillRect/>
          </a:stretch>
        </p:blipFill>
        <p:spPr>
          <a:xfrm>
            <a:off x="1" y="0"/>
            <a:ext cx="1114883" cy="980728"/>
          </a:xfrm>
          <a:prstGeom prst="rect">
            <a:avLst/>
          </a:prstGeom>
        </p:spPr>
      </p:pic>
      <p:graphicFrame>
        <p:nvGraphicFramePr>
          <p:cNvPr id="10" name="Диаграмма 9"/>
          <p:cNvGraphicFramePr/>
          <p:nvPr/>
        </p:nvGraphicFramePr>
        <p:xfrm>
          <a:off x="251520" y="1268760"/>
          <a:ext cx="8640960" cy="532859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sp>
        <p:nvSpPr>
          <p:cNvPr id="4" name="Прямоугольник 3"/>
          <p:cNvSpPr/>
          <p:nvPr/>
        </p:nvSpPr>
        <p:spPr>
          <a:xfrm>
            <a:off x="395536" y="188640"/>
            <a:ext cx="8568952" cy="830997"/>
          </a:xfrm>
          <a:prstGeom prst="rect">
            <a:avLst/>
          </a:prstGeom>
        </p:spPr>
        <p:txBody>
          <a:bodyPr wrap="square">
            <a:spAutoFit/>
          </a:bodyPr>
          <a:lstStyle/>
          <a:p>
            <a:pPr algn="ctr"/>
            <a:r>
              <a:rPr lang="ru-RU" sz="2400" b="1" dirty="0" smtClean="0"/>
              <a:t>СТРУКТУРА НАЛОГОВЫХ ДОХОДОВ</a:t>
            </a:r>
          </a:p>
          <a:p>
            <a:pPr algn="ctr"/>
            <a:r>
              <a:rPr lang="ru-RU" sz="2400" b="1" dirty="0" smtClean="0"/>
              <a:t>БЮДЖЕТА ГОРОДА КИРЖАЧА НА 2024-2026 ГОДЫ</a:t>
            </a:r>
            <a:endParaRPr lang="ru-RU" sz="2400" b="1" dirty="0"/>
          </a:p>
        </p:txBody>
      </p:sp>
      <p:pic>
        <p:nvPicPr>
          <p:cNvPr id="9" name="Рисунок 8" descr="GAyNScYT1Q-eopY1YUl_71IlIcP3_SxkY7ZPNLJSQ_CFX8QeD4yvUUkmhB8JO7iUR8FsWG0j7i4EY0Jk5y3PxQwIGXln0nAqHhLWdDSIin-SAjOh9Q9PxxR0PRdkQ6OxIc9Emn6ZCefoIoBqHJ3I5oYyL8j4Nqkq8laUQDH6SqBqbexMkPf1nb_yxGXhX-xvQcJSwPZcLtV1Be.jpg"/>
          <p:cNvPicPr>
            <a:picLocks noChangeAspect="1"/>
          </p:cNvPicPr>
          <p:nvPr/>
        </p:nvPicPr>
        <p:blipFill>
          <a:blip r:embed="rId2" cstate="print"/>
          <a:stretch>
            <a:fillRect/>
          </a:stretch>
        </p:blipFill>
        <p:spPr>
          <a:xfrm>
            <a:off x="1" y="0"/>
            <a:ext cx="1114883" cy="980728"/>
          </a:xfrm>
          <a:prstGeom prst="rect">
            <a:avLst/>
          </a:prstGeom>
        </p:spPr>
      </p:pic>
      <p:graphicFrame>
        <p:nvGraphicFramePr>
          <p:cNvPr id="10" name="Диаграмма 9"/>
          <p:cNvGraphicFramePr/>
          <p:nvPr/>
        </p:nvGraphicFramePr>
        <p:xfrm>
          <a:off x="251520" y="1268760"/>
          <a:ext cx="8640960" cy="532859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sp>
        <p:nvSpPr>
          <p:cNvPr id="4" name="Прямоугольник 3"/>
          <p:cNvSpPr/>
          <p:nvPr/>
        </p:nvSpPr>
        <p:spPr>
          <a:xfrm>
            <a:off x="395536" y="188640"/>
            <a:ext cx="8568952" cy="830997"/>
          </a:xfrm>
          <a:prstGeom prst="rect">
            <a:avLst/>
          </a:prstGeom>
        </p:spPr>
        <p:txBody>
          <a:bodyPr wrap="square">
            <a:spAutoFit/>
          </a:bodyPr>
          <a:lstStyle/>
          <a:p>
            <a:pPr algn="ctr"/>
            <a:r>
              <a:rPr lang="ru-RU" sz="2400" b="1" dirty="0" smtClean="0"/>
              <a:t>СТРУКТУРА НЕНАЛОГОВЫХ ДОХОДОВ</a:t>
            </a:r>
          </a:p>
          <a:p>
            <a:pPr algn="ctr"/>
            <a:r>
              <a:rPr lang="ru-RU" sz="2400" b="1" dirty="0" smtClean="0"/>
              <a:t>БЮДЖЕТА ГОРОДА КИРЖАЧА НА 2024-2026 ГОДЫ</a:t>
            </a:r>
            <a:endParaRPr lang="ru-RU" sz="2400" b="1" dirty="0"/>
          </a:p>
        </p:txBody>
      </p:sp>
      <p:pic>
        <p:nvPicPr>
          <p:cNvPr id="9" name="Рисунок 8" descr="GAyNScYT1Q-eopY1YUl_71IlIcP3_SxkY7ZPNLJSQ_CFX8QeD4yvUUkmhB8JO7iUR8FsWG0j7i4EY0Jk5y3PxQwIGXln0nAqHhLWdDSIin-SAjOh9Q9PxxR0PRdkQ6OxIc9Emn6ZCefoIoBqHJ3I5oYyL8j4Nqkq8laUQDH6SqBqbexMkPf1nb_yxGXhX-xvQcJSwPZcLtV1Be.jpg"/>
          <p:cNvPicPr>
            <a:picLocks noChangeAspect="1"/>
          </p:cNvPicPr>
          <p:nvPr/>
        </p:nvPicPr>
        <p:blipFill>
          <a:blip r:embed="rId2" cstate="print"/>
          <a:stretch>
            <a:fillRect/>
          </a:stretch>
        </p:blipFill>
        <p:spPr>
          <a:xfrm>
            <a:off x="1" y="0"/>
            <a:ext cx="1114883" cy="980728"/>
          </a:xfrm>
          <a:prstGeom prst="rect">
            <a:avLst/>
          </a:prstGeom>
        </p:spPr>
      </p:pic>
      <p:graphicFrame>
        <p:nvGraphicFramePr>
          <p:cNvPr id="10" name="Диаграмма 9"/>
          <p:cNvGraphicFramePr/>
          <p:nvPr/>
        </p:nvGraphicFramePr>
        <p:xfrm>
          <a:off x="251520" y="1268760"/>
          <a:ext cx="8640960" cy="532859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649</TotalTime>
  <Words>2167</Words>
  <Application>Microsoft Office PowerPoint</Application>
  <PresentationFormat>Экран (4:3)</PresentationFormat>
  <Paragraphs>323</Paragraphs>
  <Slides>40</Slides>
  <Notes>6</Notes>
  <HiddenSlides>0</HiddenSlides>
  <MMClips>0</MMClips>
  <ScaleCrop>false</ScaleCrop>
  <HeadingPairs>
    <vt:vector size="4" baseType="variant">
      <vt:variant>
        <vt:lpstr>Тема</vt:lpstr>
      </vt:variant>
      <vt:variant>
        <vt:i4>1</vt:i4>
      </vt:variant>
      <vt:variant>
        <vt:lpstr>Заголовки слайдов</vt:lpstr>
      </vt:variant>
      <vt:variant>
        <vt:i4>40</vt:i4>
      </vt:variant>
    </vt:vector>
  </HeadingPairs>
  <TitlesOfParts>
    <vt:vector size="41" baseType="lpstr">
      <vt:lpstr>Тема Office</vt:lpstr>
      <vt:lpstr>Бюджет города Киржача</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lpstr>Слайд 27</vt:lpstr>
      <vt:lpstr>Слайд 28</vt:lpstr>
      <vt:lpstr>Слайд 29</vt:lpstr>
      <vt:lpstr>Слайд 30</vt:lpstr>
      <vt:lpstr>Слайд 31</vt:lpstr>
      <vt:lpstr>Слайд 32</vt:lpstr>
      <vt:lpstr>Слайд 33</vt:lpstr>
      <vt:lpstr>Слайд 34</vt:lpstr>
      <vt:lpstr>Слайд 35</vt:lpstr>
      <vt:lpstr>Слайд 36</vt:lpstr>
      <vt:lpstr>Слайд 37</vt:lpstr>
      <vt:lpstr>Слайд 38</vt:lpstr>
      <vt:lpstr>Слайд 39</vt:lpstr>
      <vt:lpstr>Слайд 40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Бюджет города Киржача</dc:title>
  <dc:creator>YangildinAV</dc:creator>
  <cp:lastModifiedBy>YangildinAV</cp:lastModifiedBy>
  <cp:revision>71</cp:revision>
  <dcterms:created xsi:type="dcterms:W3CDTF">2023-12-13T10:44:59Z</dcterms:created>
  <dcterms:modified xsi:type="dcterms:W3CDTF">2023-12-15T11:25:14Z</dcterms:modified>
</cp:coreProperties>
</file>