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2" r:id="rId3"/>
    <p:sldId id="259" r:id="rId4"/>
    <p:sldId id="265" r:id="rId5"/>
    <p:sldId id="275" r:id="rId6"/>
    <p:sldId id="268" r:id="rId7"/>
    <p:sldId id="271" r:id="rId8"/>
    <p:sldId id="276" r:id="rId9"/>
    <p:sldId id="278" r:id="rId10"/>
    <p:sldId id="280" r:id="rId11"/>
    <p:sldId id="282" r:id="rId12"/>
    <p:sldId id="284" r:id="rId13"/>
    <p:sldId id="288" r:id="rId14"/>
    <p:sldId id="289" r:id="rId15"/>
    <p:sldId id="292" r:id="rId16"/>
    <p:sldId id="294" r:id="rId17"/>
    <p:sldId id="295" r:id="rId18"/>
    <p:sldId id="296" r:id="rId19"/>
  </p:sldIdLst>
  <p:sldSz cx="9144000" cy="6858000" type="screen4x3"/>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CC0066"/>
    <a:srgbClr val="A50021"/>
    <a:srgbClr val="660066"/>
    <a:srgbClr val="993366"/>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Office_Excel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_____Microsoft_Office_Excel3.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Office_Excel4.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Office_Excel5.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Office_Excel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_____Microsoft_Office_Excel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_____Microsoft_Office_Excel8.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Office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sz="2800" u="sng"/>
            </a:pPr>
            <a:r>
              <a:rPr lang="ru-RU" dirty="0" smtClean="0"/>
              <a:t>2025 </a:t>
            </a:r>
            <a:r>
              <a:rPr lang="ru-RU" dirty="0"/>
              <a:t>год</a:t>
            </a:r>
          </a:p>
        </c:rich>
      </c:tx>
      <c:layout>
        <c:manualLayout>
          <c:xMode val="edge"/>
          <c:yMode val="edge"/>
          <c:x val="0.417524714727807"/>
          <c:y val="0"/>
        </c:manualLayout>
      </c:layout>
    </c:title>
    <c:plotArea>
      <c:layout/>
      <c:pieChart>
        <c:varyColors val="1"/>
        <c:ser>
          <c:idx val="0"/>
          <c:order val="0"/>
          <c:tx>
            <c:strRef>
              <c:f>Лист1!$B$1</c:f>
              <c:strCache>
                <c:ptCount val="1"/>
                <c:pt idx="0">
                  <c:v>2023 год</c:v>
                </c:pt>
              </c:strCache>
            </c:strRef>
          </c:tx>
          <c:dPt>
            <c:idx val="2"/>
            <c:spPr>
              <a:solidFill>
                <a:schemeClr val="bg2">
                  <a:lumMod val="25000"/>
                </a:schemeClr>
              </a:solidFill>
            </c:spPr>
          </c:dPt>
          <c:dLbls>
            <c:dLbl>
              <c:idx val="0"/>
              <c:layout>
                <c:manualLayout>
                  <c:x val="-0.20747611613904249"/>
                  <c:y val="-4.1403314395812964E-3"/>
                </c:manualLayout>
              </c:layout>
              <c:tx>
                <c:rich>
                  <a:bodyPr/>
                  <a:lstStyle/>
                  <a:p>
                    <a:r>
                      <a:rPr lang="ru-RU" dirty="0" smtClean="0"/>
                      <a:t>730516,8</a:t>
                    </a:r>
                    <a:endParaRPr lang="en-US" dirty="0"/>
                  </a:p>
                </c:rich>
              </c:tx>
              <c:showVal val="1"/>
            </c:dLbl>
            <c:dLbl>
              <c:idx val="1"/>
              <c:layout>
                <c:manualLayout>
                  <c:x val="0.21228766604280441"/>
                  <c:y val="-3.6243119105487762E-2"/>
                </c:manualLayout>
              </c:layout>
              <c:tx>
                <c:rich>
                  <a:bodyPr/>
                  <a:lstStyle/>
                  <a:p>
                    <a:r>
                      <a:rPr lang="ru-RU" dirty="0" smtClean="0"/>
                      <a:t>738978,0</a:t>
                    </a:r>
                    <a:endParaRPr lang="en-US" dirty="0"/>
                  </a:p>
                </c:rich>
              </c:tx>
              <c:showVal val="1"/>
            </c:dLbl>
            <c:dLbl>
              <c:idx val="2"/>
              <c:layout>
                <c:manualLayout>
                  <c:x val="-5.0239550781157265E-2"/>
                  <c:y val="2.7797520214648905E-3"/>
                </c:manualLayout>
              </c:layout>
              <c:tx>
                <c:rich>
                  <a:bodyPr/>
                  <a:lstStyle/>
                  <a:p>
                    <a:r>
                      <a:rPr lang="ru-RU" dirty="0" smtClean="0"/>
                      <a:t>8461,2</a:t>
                    </a:r>
                    <a:endParaRPr lang="en-US" dirty="0"/>
                  </a:p>
                </c:rich>
              </c:tx>
              <c:showVal val="1"/>
            </c:dLbl>
            <c:txPr>
              <a:bodyPr/>
              <a:lstStyle/>
              <a:p>
                <a:pPr>
                  <a:defRPr sz="2400" b="1"/>
                </a:pPr>
                <a:endParaRPr lang="ru-RU"/>
              </a:p>
            </c:txPr>
            <c:showVal val="1"/>
            <c:showLeaderLines val="1"/>
          </c:dLbls>
          <c:cat>
            <c:strRef>
              <c:f>Лист1!$A$2:$A$4</c:f>
              <c:strCache>
                <c:ptCount val="3"/>
                <c:pt idx="0">
                  <c:v>ДОХОДЫ</c:v>
                </c:pt>
                <c:pt idx="1">
                  <c:v>РАСХОДЫ</c:v>
                </c:pt>
                <c:pt idx="2">
                  <c:v>ДЕФИЦИТ БЮДЖЕТА</c:v>
                </c:pt>
              </c:strCache>
            </c:strRef>
          </c:cat>
          <c:val>
            <c:numRef>
              <c:f>Лист1!$B$2:$B$4</c:f>
              <c:numCache>
                <c:formatCode>General</c:formatCode>
                <c:ptCount val="3"/>
                <c:pt idx="0">
                  <c:v>343531.5</c:v>
                </c:pt>
                <c:pt idx="1">
                  <c:v>351179.9</c:v>
                </c:pt>
                <c:pt idx="2">
                  <c:v>7648.4</c:v>
                </c:pt>
              </c:numCache>
            </c:numRef>
          </c:val>
        </c:ser>
        <c:firstSliceAng val="0"/>
      </c:pieChart>
    </c:plotArea>
    <c:legend>
      <c:legendPos val="r"/>
      <c:layout>
        <c:manualLayout>
          <c:xMode val="edge"/>
          <c:yMode val="edge"/>
          <c:x val="0.63247673335441779"/>
          <c:y val="8.1377754069943492E-2"/>
          <c:w val="0.26424196914628534"/>
          <c:h val="0.43714172157965347"/>
        </c:manualLayout>
      </c:layout>
      <c:txPr>
        <a:bodyPr/>
        <a:lstStyle/>
        <a:p>
          <a:pPr>
            <a:defRPr sz="1400" b="1"/>
          </a:pPr>
          <a:endParaRPr lang="ru-RU"/>
        </a:p>
      </c:txPr>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a:pPr>
            <a:r>
              <a:rPr lang="ru-RU" dirty="0" smtClean="0"/>
              <a:t>2026 </a:t>
            </a:r>
            <a:r>
              <a:rPr lang="ru-RU" dirty="0"/>
              <a:t>год</a:t>
            </a:r>
          </a:p>
        </c:rich>
      </c:tx>
      <c:layout/>
    </c:title>
    <c:plotArea>
      <c:layout/>
      <c:pieChart>
        <c:varyColors val="1"/>
        <c:firstSliceAng val="0"/>
      </c:pieChart>
    </c:plotArea>
    <c:legend>
      <c:legendPos val="r"/>
      <c:layout/>
      <c:txPr>
        <a:bodyPr/>
        <a:lstStyle/>
        <a:p>
          <a:pPr>
            <a:defRPr sz="1400" b="1"/>
          </a:pPr>
          <a:endParaRPr lang="ru-RU"/>
        </a:p>
      </c:txPr>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sz="2800" u="sng"/>
            </a:pPr>
            <a:r>
              <a:rPr lang="ru-RU" sz="2800" u="sng" dirty="0" smtClean="0"/>
              <a:t>2025 год – </a:t>
            </a:r>
            <a:r>
              <a:rPr lang="ru-RU" sz="2800" u="sng" dirty="0" smtClean="0">
                <a:solidFill>
                  <a:schemeClr val="accent1">
                    <a:lumMod val="75000"/>
                  </a:schemeClr>
                </a:solidFill>
              </a:rPr>
              <a:t>209468,8</a:t>
            </a:r>
            <a:r>
              <a:rPr lang="ru-RU" sz="2800" u="sng" baseline="0" dirty="0" smtClean="0"/>
              <a:t> тыс. руб.</a:t>
            </a:r>
            <a:endParaRPr lang="ru-RU" sz="2800" u="sng" dirty="0"/>
          </a:p>
        </c:rich>
      </c:tx>
      <c:layout/>
    </c:title>
    <c:plotArea>
      <c:layout/>
      <c:pieChart>
        <c:varyColors val="1"/>
        <c:ser>
          <c:idx val="0"/>
          <c:order val="0"/>
          <c:tx>
            <c:strRef>
              <c:f>Лист1!$B$1</c:f>
              <c:strCache>
                <c:ptCount val="1"/>
                <c:pt idx="0">
                  <c:v>2023</c:v>
                </c:pt>
              </c:strCache>
            </c:strRef>
          </c:tx>
          <c:dPt>
            <c:idx val="0"/>
            <c:spPr>
              <a:solidFill>
                <a:schemeClr val="tx2">
                  <a:lumMod val="75000"/>
                </a:schemeClr>
              </a:solidFill>
            </c:spPr>
          </c:dPt>
          <c:dPt>
            <c:idx val="2"/>
            <c:spPr>
              <a:solidFill>
                <a:srgbClr val="FFFF00"/>
              </a:solidFill>
            </c:spPr>
          </c:dPt>
          <c:dLbls>
            <c:dLbl>
              <c:idx val="0"/>
              <c:layout>
                <c:manualLayout>
                  <c:x val="3.7980733622190212E-2"/>
                  <c:y val="1.1028804607295965E-2"/>
                </c:manualLayout>
              </c:layout>
              <c:tx>
                <c:rich>
                  <a:bodyPr/>
                  <a:lstStyle/>
                  <a:p>
                    <a:r>
                      <a:rPr lang="ru-RU" dirty="0" smtClean="0"/>
                      <a:t>8487,5</a:t>
                    </a:r>
                    <a:endParaRPr lang="en-US" dirty="0"/>
                  </a:p>
                </c:rich>
              </c:tx>
              <c:showVal val="1"/>
            </c:dLbl>
            <c:dLbl>
              <c:idx val="1"/>
              <c:layout>
                <c:manualLayout>
                  <c:x val="-0.17284792430470688"/>
                  <c:y val="-1.1225854784903863E-2"/>
                </c:manualLayout>
              </c:layout>
              <c:tx>
                <c:rich>
                  <a:bodyPr/>
                  <a:lstStyle/>
                  <a:p>
                    <a:r>
                      <a:rPr lang="ru-RU" dirty="0" smtClean="0"/>
                      <a:t>113628,8</a:t>
                    </a:r>
                    <a:endParaRPr lang="en-US" dirty="0"/>
                  </a:p>
                </c:rich>
              </c:tx>
              <c:showVal val="1"/>
            </c:dLbl>
            <c:dLbl>
              <c:idx val="2"/>
              <c:layout>
                <c:manualLayout>
                  <c:x val="5.0199283412954106E-2"/>
                  <c:y val="-6.0278587664433694E-3"/>
                </c:manualLayout>
              </c:layout>
              <c:tx>
                <c:rich>
                  <a:bodyPr/>
                  <a:lstStyle/>
                  <a:p>
                    <a:r>
                      <a:rPr lang="ru-RU" dirty="0" smtClean="0"/>
                      <a:t>544,3</a:t>
                    </a:r>
                    <a:endParaRPr lang="en-US" dirty="0"/>
                  </a:p>
                </c:rich>
              </c:tx>
              <c:showVal val="1"/>
            </c:dLbl>
            <c:dLbl>
              <c:idx val="3"/>
              <c:layout>
                <c:manualLayout>
                  <c:x val="-5.8985517812835932E-2"/>
                  <c:y val="-1.5561334025949069E-2"/>
                </c:manualLayout>
              </c:layout>
              <c:tx>
                <c:rich>
                  <a:bodyPr/>
                  <a:lstStyle/>
                  <a:p>
                    <a:r>
                      <a:rPr lang="ru-RU" dirty="0" smtClean="0"/>
                      <a:t>31794,9</a:t>
                    </a:r>
                    <a:endParaRPr lang="en-US" dirty="0"/>
                  </a:p>
                </c:rich>
              </c:tx>
              <c:showVal val="1"/>
            </c:dLbl>
            <c:dLbl>
              <c:idx val="4"/>
              <c:layout>
                <c:manualLayout>
                  <c:x val="0.10159004323593741"/>
                  <c:y val="-0.15518733654218758"/>
                </c:manualLayout>
              </c:layout>
              <c:tx>
                <c:rich>
                  <a:bodyPr/>
                  <a:lstStyle/>
                  <a:p>
                    <a:r>
                      <a:rPr lang="ru-RU" smtClean="0"/>
                      <a:t>20090,8</a:t>
                    </a:r>
                    <a:endParaRPr lang="en-US" dirty="0"/>
                  </a:p>
                </c:rich>
              </c:tx>
              <c:showVal val="1"/>
            </c:dLbl>
            <c:dLbl>
              <c:idx val="5"/>
              <c:layout>
                <c:manualLayout>
                  <c:x val="0.14950132855608644"/>
                  <c:y val="9.4398858084838028E-2"/>
                </c:manualLayout>
              </c:layout>
              <c:tx>
                <c:rich>
                  <a:bodyPr/>
                  <a:lstStyle/>
                  <a:p>
                    <a:r>
                      <a:rPr lang="ru-RU" dirty="0" smtClean="0"/>
                      <a:t>34922,5</a:t>
                    </a:r>
                    <a:endParaRPr lang="en-US" dirty="0"/>
                  </a:p>
                </c:rich>
              </c:tx>
              <c:showVal val="1"/>
            </c:dLbl>
            <c:txPr>
              <a:bodyPr/>
              <a:lstStyle/>
              <a:p>
                <a:pPr>
                  <a:defRPr sz="2400" b="1"/>
                </a:pPr>
                <a:endParaRPr lang="ru-RU"/>
              </a:p>
            </c:txPr>
            <c:showVal val="1"/>
            <c:showLeaderLines val="1"/>
          </c:dLbls>
          <c:cat>
            <c:strRef>
              <c:f>Лист1!$A$2:$A$7</c:f>
              <c:strCache>
                <c:ptCount val="6"/>
                <c:pt idx="0">
                  <c:v>АКЦИЗЫ</c:v>
                </c:pt>
                <c:pt idx="1">
                  <c:v>НАЛОГ НА ДОХОДЫ ФИЗИЧЕСКИХ ЛИЦ</c:v>
                </c:pt>
                <c:pt idx="2">
                  <c:v>НАЛОГ НА СОВОКУПНЫЙ ДОХОД (ЕСН)</c:v>
                </c:pt>
                <c:pt idx="3">
                  <c:v>НАЛОГ НА ИМУЩЕСТВО ФИЗИЧЕСКИХ ЛИЦ</c:v>
                </c:pt>
                <c:pt idx="4">
                  <c:v>ТРАНСПОРТНЫЙ НАЛОГ С ФИЗИЧЕСКИХ ЛИЦ</c:v>
                </c:pt>
                <c:pt idx="5">
                  <c:v>ЗЕМЕЛЬНЫЙ НАЛОГ</c:v>
                </c:pt>
              </c:strCache>
            </c:strRef>
          </c:cat>
          <c:val>
            <c:numRef>
              <c:f>Лист1!$B$2:$B$7</c:f>
              <c:numCache>
                <c:formatCode>General</c:formatCode>
                <c:ptCount val="6"/>
                <c:pt idx="0">
                  <c:v>6837.9</c:v>
                </c:pt>
                <c:pt idx="1">
                  <c:v>60920</c:v>
                </c:pt>
                <c:pt idx="2">
                  <c:v>442</c:v>
                </c:pt>
                <c:pt idx="3">
                  <c:v>6920</c:v>
                </c:pt>
                <c:pt idx="4">
                  <c:v>18828</c:v>
                </c:pt>
                <c:pt idx="5">
                  <c:v>46720</c:v>
                </c:pt>
              </c:numCache>
            </c:numRef>
          </c:val>
        </c:ser>
        <c:firstSliceAng val="0"/>
      </c:pieChart>
    </c:plotArea>
    <c:legend>
      <c:legendPos val="r"/>
      <c:layout>
        <c:manualLayout>
          <c:xMode val="edge"/>
          <c:yMode val="edge"/>
          <c:x val="0.59931327074768925"/>
          <c:y val="0.15980037503340491"/>
          <c:w val="0.38182146428175068"/>
          <c:h val="0.81329064037930088"/>
        </c:manualLayout>
      </c:layout>
      <c:txPr>
        <a:bodyPr/>
        <a:lstStyle/>
        <a:p>
          <a:pPr>
            <a:defRPr sz="1400" b="1"/>
          </a:pPr>
          <a:endParaRPr lang="ru-RU"/>
        </a:p>
      </c:txPr>
    </c:legend>
    <c:plotVisOnly val="1"/>
  </c:chart>
  <c:txPr>
    <a:bodyPr/>
    <a:lstStyle/>
    <a:p>
      <a:pPr>
        <a:defRPr sz="1800"/>
      </a:pPr>
      <a:endParaRPr lang="ru-RU"/>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sz="2800" u="sng"/>
            </a:pPr>
            <a:r>
              <a:rPr lang="ru-RU" sz="2800" u="sng" dirty="0" smtClean="0"/>
              <a:t>2025</a:t>
            </a:r>
            <a:r>
              <a:rPr lang="ru-RU" sz="2800" u="sng" baseline="0" dirty="0" smtClean="0"/>
              <a:t> </a:t>
            </a:r>
            <a:r>
              <a:rPr lang="ru-RU" sz="2800" u="sng" dirty="0" smtClean="0"/>
              <a:t>год –42</a:t>
            </a:r>
            <a:r>
              <a:rPr lang="ru-RU" sz="2800" u="sng" baseline="0" dirty="0" smtClean="0"/>
              <a:t> 882,6 тыс. руб.</a:t>
            </a:r>
            <a:endParaRPr lang="ru-RU" sz="2800" u="sng" dirty="0"/>
          </a:p>
        </c:rich>
      </c:tx>
      <c:layout/>
    </c:title>
    <c:plotArea>
      <c:layout/>
      <c:pieChart>
        <c:varyColors val="1"/>
        <c:ser>
          <c:idx val="0"/>
          <c:order val="0"/>
          <c:tx>
            <c:strRef>
              <c:f>Лист1!$B$1</c:f>
              <c:strCache>
                <c:ptCount val="1"/>
                <c:pt idx="0">
                  <c:v>2024 год</c:v>
                </c:pt>
              </c:strCache>
            </c:strRef>
          </c:tx>
          <c:dPt>
            <c:idx val="0"/>
            <c:spPr>
              <a:solidFill>
                <a:schemeClr val="accent6">
                  <a:lumMod val="75000"/>
                </a:schemeClr>
              </a:solidFill>
            </c:spPr>
          </c:dPt>
          <c:dPt>
            <c:idx val="2"/>
            <c:spPr>
              <a:solidFill>
                <a:srgbClr val="FFFF00"/>
              </a:solidFill>
            </c:spPr>
          </c:dPt>
          <c:dLbls>
            <c:dLbl>
              <c:idx val="0"/>
              <c:layout>
                <c:manualLayout>
                  <c:x val="-0.11732348026145301"/>
                  <c:y val="-0.24810963196281494"/>
                </c:manualLayout>
              </c:layout>
              <c:tx>
                <c:rich>
                  <a:bodyPr/>
                  <a:lstStyle/>
                  <a:p>
                    <a:r>
                      <a:rPr lang="ru-RU" dirty="0" smtClean="0"/>
                      <a:t>16569,9</a:t>
                    </a:r>
                    <a:endParaRPr lang="en-US" dirty="0"/>
                  </a:p>
                </c:rich>
              </c:tx>
              <c:showVal val="1"/>
            </c:dLbl>
            <c:dLbl>
              <c:idx val="1"/>
              <c:layout>
                <c:manualLayout>
                  <c:x val="8.095379448579787E-2"/>
                  <c:y val="0.15298957022793291"/>
                </c:manualLayout>
              </c:layout>
              <c:tx>
                <c:rich>
                  <a:bodyPr/>
                  <a:lstStyle/>
                  <a:p>
                    <a:r>
                      <a:rPr lang="ru-RU" dirty="0" smtClean="0"/>
                      <a:t>15592,9</a:t>
                    </a:r>
                    <a:endParaRPr lang="en-US" dirty="0"/>
                  </a:p>
                </c:rich>
              </c:tx>
              <c:showVal val="1"/>
            </c:dLbl>
            <c:dLbl>
              <c:idx val="2"/>
              <c:layout>
                <c:manualLayout>
                  <c:x val="4.8252740436247825E-2"/>
                  <c:y val="1.3673030323958005E-2"/>
                </c:manualLayout>
              </c:layout>
              <c:tx>
                <c:rich>
                  <a:bodyPr/>
                  <a:lstStyle/>
                  <a:p>
                    <a:r>
                      <a:rPr lang="ru-RU" dirty="0" smtClean="0"/>
                      <a:t>10719,8</a:t>
                    </a:r>
                    <a:endParaRPr lang="en-US" dirty="0"/>
                  </a:p>
                </c:rich>
              </c:tx>
              <c:showVal val="1"/>
            </c:dLbl>
            <c:txPr>
              <a:bodyPr/>
              <a:lstStyle/>
              <a:p>
                <a:pPr>
                  <a:defRPr sz="2400" b="1"/>
                </a:pPr>
                <a:endParaRPr lang="ru-RU"/>
              </a:p>
            </c:txPr>
            <c:showVal val="1"/>
            <c:showLeaderLines val="1"/>
          </c:dLbls>
          <c:cat>
            <c:strRef>
              <c:f>Лист1!$A$2:$A$4</c:f>
              <c:strCache>
                <c:ptCount val="3"/>
                <c:pt idx="0">
                  <c:v>ДОХОДЫ ОТ ИСПОЛЬЗОВАНИЯ ИМУЩЕСТВА, НАХОДЯЩЕГОСЯ В ГОСУДАРСТВЕННОЙ И МУНИЦИПАЛЬНОЙ СОБСТВЕННОСТИ</c:v>
                </c:pt>
                <c:pt idx="1">
                  <c:v>ДОХОДЫ ОТ ПРОДАЖИ МАТЕРИАЛЬНЫХ И НЕМАТЕРИАЛЬНЫХ АКТИВОВ</c:v>
                </c:pt>
                <c:pt idx="2">
                  <c:v>АДМИНИСТРАТИВНЫЕ ПЛАТЕЖИ И СБОРЫ</c:v>
                </c:pt>
              </c:strCache>
            </c:strRef>
          </c:cat>
          <c:val>
            <c:numRef>
              <c:f>Лист1!$B$2:$B$4</c:f>
              <c:numCache>
                <c:formatCode>General</c:formatCode>
                <c:ptCount val="3"/>
                <c:pt idx="0">
                  <c:v>10292</c:v>
                </c:pt>
                <c:pt idx="1">
                  <c:v>2000</c:v>
                </c:pt>
                <c:pt idx="2">
                  <c:v>10</c:v>
                </c:pt>
              </c:numCache>
            </c:numRef>
          </c:val>
        </c:ser>
        <c:firstSliceAng val="0"/>
      </c:pieChart>
    </c:plotArea>
    <c:legend>
      <c:legendPos val="r"/>
      <c:layout>
        <c:manualLayout>
          <c:xMode val="edge"/>
          <c:yMode val="edge"/>
          <c:x val="0.59931327074768859"/>
          <c:y val="0.15980037503340491"/>
          <c:w val="0.38182146428175107"/>
          <c:h val="0.81329064037930121"/>
        </c:manualLayout>
      </c:layout>
      <c:txPr>
        <a:bodyPr/>
        <a:lstStyle/>
        <a:p>
          <a:pPr>
            <a:defRPr sz="1400" b="1"/>
          </a:pPr>
          <a:endParaRPr lang="ru-RU"/>
        </a:p>
      </c:txPr>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sz="2800" u="sng">
                <a:solidFill>
                  <a:schemeClr val="tx1"/>
                </a:solidFill>
              </a:defRPr>
            </a:pPr>
            <a:r>
              <a:rPr lang="ru-RU" sz="2800" u="sng" dirty="0" smtClean="0">
                <a:solidFill>
                  <a:schemeClr val="tx1"/>
                </a:solidFill>
              </a:rPr>
              <a:t>2025 год – </a:t>
            </a:r>
            <a:r>
              <a:rPr lang="ru-RU" sz="2800" u="sng" dirty="0" smtClean="0">
                <a:solidFill>
                  <a:schemeClr val="accent2">
                    <a:lumMod val="75000"/>
                  </a:schemeClr>
                </a:solidFill>
              </a:rPr>
              <a:t>738978,0</a:t>
            </a:r>
            <a:r>
              <a:rPr lang="ru-RU" sz="2800" u="sng" baseline="0" dirty="0" smtClean="0">
                <a:solidFill>
                  <a:schemeClr val="tx1"/>
                </a:solidFill>
              </a:rPr>
              <a:t> тыс. руб.</a:t>
            </a:r>
            <a:endParaRPr lang="ru-RU" sz="2800" u="sng" dirty="0">
              <a:solidFill>
                <a:schemeClr val="tx1"/>
              </a:solidFill>
            </a:endParaRPr>
          </a:p>
        </c:rich>
      </c:tx>
      <c:layout>
        <c:manualLayout>
          <c:xMode val="edge"/>
          <c:yMode val="edge"/>
          <c:x val="5.9326625745288047E-2"/>
          <c:y val="0"/>
        </c:manualLayout>
      </c:layout>
    </c:title>
    <c:view3D>
      <c:rotX val="75"/>
      <c:perspective val="30"/>
    </c:view3D>
    <c:plotArea>
      <c:layout/>
      <c:pie3DChart>
        <c:varyColors val="1"/>
        <c:ser>
          <c:idx val="0"/>
          <c:order val="0"/>
          <c:tx>
            <c:strRef>
              <c:f>Лист1!$B$1</c:f>
              <c:strCache>
                <c:ptCount val="1"/>
                <c:pt idx="0">
                  <c:v>2024 год</c:v>
                </c:pt>
              </c:strCache>
            </c:strRef>
          </c:tx>
          <c:explosion val="25"/>
          <c:dPt>
            <c:idx val="0"/>
            <c:spPr>
              <a:solidFill>
                <a:schemeClr val="accent5">
                  <a:lumMod val="75000"/>
                </a:schemeClr>
              </a:solidFill>
            </c:spPr>
          </c:dPt>
          <c:dPt>
            <c:idx val="2"/>
            <c:spPr>
              <a:solidFill>
                <a:srgbClr val="FFFF00"/>
              </a:solidFill>
            </c:spPr>
          </c:dPt>
          <c:dPt>
            <c:idx val="3"/>
            <c:spPr>
              <a:solidFill>
                <a:srgbClr val="00B0F0">
                  <a:alpha val="25000"/>
                </a:srgbClr>
              </a:solidFill>
            </c:spPr>
          </c:dPt>
          <c:dPt>
            <c:idx val="4"/>
            <c:spPr>
              <a:solidFill>
                <a:srgbClr val="00B050"/>
              </a:solidFill>
            </c:spPr>
          </c:dPt>
          <c:dPt>
            <c:idx val="5"/>
            <c:spPr>
              <a:solidFill>
                <a:srgbClr val="FF6600"/>
              </a:solidFill>
            </c:spPr>
          </c:dPt>
          <c:dPt>
            <c:idx val="6"/>
            <c:spPr>
              <a:solidFill>
                <a:schemeClr val="tx2">
                  <a:lumMod val="60000"/>
                  <a:lumOff val="40000"/>
                </a:schemeClr>
              </a:solidFill>
            </c:spPr>
          </c:dPt>
          <c:dPt>
            <c:idx val="7"/>
            <c:spPr>
              <a:solidFill>
                <a:srgbClr val="CC0066"/>
              </a:solidFill>
            </c:spPr>
          </c:dPt>
          <c:dLbls>
            <c:dLbl>
              <c:idx val="0"/>
              <c:layout>
                <c:manualLayout>
                  <c:x val="3.613603118172061E-2"/>
                  <c:y val="1.2967778354957677E-3"/>
                </c:manualLayout>
              </c:layout>
              <c:tx>
                <c:rich>
                  <a:bodyPr/>
                  <a:lstStyle/>
                  <a:p>
                    <a:r>
                      <a:rPr lang="ru-RU" dirty="0" smtClean="0"/>
                      <a:t>46769,3</a:t>
                    </a:r>
                    <a:endParaRPr lang="en-US" dirty="0"/>
                  </a:p>
                </c:rich>
              </c:tx>
              <c:showVal val="1"/>
            </c:dLbl>
            <c:dLbl>
              <c:idx val="1"/>
              <c:layout>
                <c:manualLayout>
                  <c:x val="3.1560034996111541E-2"/>
                  <c:y val="3.7742052684836845E-2"/>
                </c:manualLayout>
              </c:layout>
              <c:tx>
                <c:rich>
                  <a:bodyPr/>
                  <a:lstStyle/>
                  <a:p>
                    <a:r>
                      <a:rPr lang="ru-RU" dirty="0" smtClean="0"/>
                      <a:t>6025,7</a:t>
                    </a:r>
                    <a:endParaRPr lang="en-US" dirty="0"/>
                  </a:p>
                </c:rich>
              </c:tx>
              <c:showVal val="1"/>
            </c:dLbl>
            <c:dLbl>
              <c:idx val="2"/>
              <c:layout/>
              <c:tx>
                <c:rich>
                  <a:bodyPr/>
                  <a:lstStyle/>
                  <a:p>
                    <a:r>
                      <a:rPr lang="ru-RU" dirty="0" smtClean="0"/>
                      <a:t>153463,0</a:t>
                    </a:r>
                    <a:endParaRPr lang="en-US" dirty="0"/>
                  </a:p>
                </c:rich>
              </c:tx>
              <c:showVal val="1"/>
            </c:dLbl>
            <c:dLbl>
              <c:idx val="3"/>
              <c:layout>
                <c:manualLayout>
                  <c:x val="0.1454208791615747"/>
                  <c:y val="-0.16104892249209651"/>
                </c:manualLayout>
              </c:layout>
              <c:tx>
                <c:rich>
                  <a:bodyPr/>
                  <a:lstStyle/>
                  <a:p>
                    <a:r>
                      <a:rPr lang="ru-RU" dirty="0" smtClean="0"/>
                      <a:t>497299,8</a:t>
                    </a:r>
                    <a:endParaRPr lang="en-US" dirty="0"/>
                  </a:p>
                </c:rich>
              </c:tx>
              <c:showVal val="1"/>
            </c:dLbl>
            <c:dLbl>
              <c:idx val="4"/>
              <c:layout>
                <c:manualLayout>
                  <c:x val="-6.856888586453358E-2"/>
                  <c:y val="6.6964406357251594E-2"/>
                </c:manualLayout>
              </c:layout>
              <c:tx>
                <c:rich>
                  <a:bodyPr/>
                  <a:lstStyle/>
                  <a:p>
                    <a:r>
                      <a:rPr lang="en-US" dirty="0" smtClean="0"/>
                      <a:t>1</a:t>
                    </a:r>
                    <a:r>
                      <a:rPr lang="ru-RU" smtClean="0"/>
                      <a:t>9058,5</a:t>
                    </a:r>
                    <a:endParaRPr lang="en-US" dirty="0"/>
                  </a:p>
                </c:rich>
              </c:tx>
              <c:showVal val="1"/>
            </c:dLbl>
            <c:dLbl>
              <c:idx val="5"/>
              <c:layout>
                <c:manualLayout>
                  <c:x val="-8.828573445543085E-2"/>
                  <c:y val="1.50011485210352E-2"/>
                </c:manualLayout>
              </c:layout>
              <c:tx>
                <c:rich>
                  <a:bodyPr/>
                  <a:lstStyle/>
                  <a:p>
                    <a:r>
                      <a:rPr lang="ru-RU" dirty="0" smtClean="0"/>
                      <a:t>6333,8</a:t>
                    </a:r>
                    <a:endParaRPr lang="en-US" dirty="0"/>
                  </a:p>
                </c:rich>
              </c:tx>
              <c:showVal val="1"/>
            </c:dLbl>
            <c:dLbl>
              <c:idx val="6"/>
              <c:layout>
                <c:manualLayout>
                  <c:x val="-4.2041509276747026E-2"/>
                  <c:y val="-4.5165777376087344E-3"/>
                </c:manualLayout>
              </c:layout>
              <c:tx>
                <c:rich>
                  <a:bodyPr/>
                  <a:lstStyle/>
                  <a:p>
                    <a:r>
                      <a:rPr lang="ru-RU" dirty="0" smtClean="0"/>
                      <a:t>10020,1</a:t>
                    </a:r>
                    <a:endParaRPr lang="en-US" dirty="0"/>
                  </a:p>
                </c:rich>
              </c:tx>
              <c:showVal val="1"/>
            </c:dLbl>
            <c:dLbl>
              <c:idx val="7"/>
              <c:layout>
                <c:manualLayout>
                  <c:x val="1.5060247935414578E-2"/>
                  <c:y val="-2.1200159441743752E-2"/>
                </c:manualLayout>
              </c:layout>
              <c:tx>
                <c:rich>
                  <a:bodyPr/>
                  <a:lstStyle/>
                  <a:p>
                    <a:r>
                      <a:rPr lang="ru-RU" dirty="0" smtClean="0"/>
                      <a:t>7,8</a:t>
                    </a:r>
                    <a:endParaRPr lang="en-US" dirty="0"/>
                  </a:p>
                </c:rich>
              </c:tx>
              <c:showVal val="1"/>
            </c:dLbl>
            <c:txPr>
              <a:bodyPr/>
              <a:lstStyle/>
              <a:p>
                <a:pPr>
                  <a:defRPr sz="2000" b="1">
                    <a:solidFill>
                      <a:schemeClr val="accent2">
                        <a:lumMod val="75000"/>
                      </a:schemeClr>
                    </a:solidFill>
                  </a:defRPr>
                </a:pPr>
                <a:endParaRPr lang="ru-RU"/>
              </a:p>
            </c:txPr>
            <c:showVal val="1"/>
            <c:showLeaderLines val="1"/>
          </c:dLbls>
          <c:cat>
            <c:strRef>
              <c:f>Лист1!$A$2:$A$9</c:f>
              <c:strCache>
                <c:ptCount val="8"/>
                <c:pt idx="0">
                  <c:v>01-ОБЩЕГОСУДАРСТВЕННЫЕ ВОПРОСЫ</c:v>
                </c:pt>
                <c:pt idx="1">
                  <c:v>03-НАЦИОНАЛЬНАЯ БЕЗОПАСНОСТЬ И ПРАВООХРАНИТЕЛЬНАЯ ДЕЯТЕЛЬНОСТЬ</c:v>
                </c:pt>
                <c:pt idx="2">
                  <c:v>04-НАЦИОНАЛЬНАЯ ЭКОНОМИКА</c:v>
                </c:pt>
                <c:pt idx="3">
                  <c:v>05-ЖИЛИЩНО-КОММУНАЛЬНОЕ ХОЗЯЙСТВО</c:v>
                </c:pt>
                <c:pt idx="4">
                  <c:v>08-КУЛЬТУРА, КИНЕМАТОГРАФИЯ</c:v>
                </c:pt>
                <c:pt idx="5">
                  <c:v>10-СОЦИАЛЬНАЯ ПОЛИТИКА</c:v>
                </c:pt>
                <c:pt idx="6">
                  <c:v>11-ФИЗИЧЕСКАЯ КУЛЬТУРА И СПОРТ</c:v>
                </c:pt>
                <c:pt idx="7">
                  <c:v>13-ОБСЛУЖИВАНИЕ ГОСУДАРСТВЕННОГО (МУНИЦИПАЛЬНОЕ) ДОЛГА</c:v>
                </c:pt>
              </c:strCache>
            </c:strRef>
          </c:cat>
          <c:val>
            <c:numRef>
              <c:f>Лист1!$B$2:$B$9</c:f>
              <c:numCache>
                <c:formatCode>General</c:formatCode>
                <c:ptCount val="8"/>
                <c:pt idx="0">
                  <c:v>25133.1</c:v>
                </c:pt>
                <c:pt idx="1">
                  <c:v>4631.1000000000004</c:v>
                </c:pt>
                <c:pt idx="2">
                  <c:v>68794.7</c:v>
                </c:pt>
                <c:pt idx="3">
                  <c:v>224003.12899999999</c:v>
                </c:pt>
                <c:pt idx="4">
                  <c:v>12757.8</c:v>
                </c:pt>
                <c:pt idx="5">
                  <c:v>4863.1710000000003</c:v>
                </c:pt>
                <c:pt idx="6">
                  <c:v>10351.700000000004</c:v>
                </c:pt>
                <c:pt idx="7">
                  <c:v>645.20000000000005</c:v>
                </c:pt>
              </c:numCache>
            </c:numRef>
          </c:val>
        </c:ser>
      </c:pie3DChart>
    </c:plotArea>
    <c:legend>
      <c:legendPos val="r"/>
      <c:layout>
        <c:manualLayout>
          <c:xMode val="edge"/>
          <c:yMode val="edge"/>
          <c:x val="0.59931327074768903"/>
          <c:y val="1.4414877325942753E-2"/>
          <c:w val="0.38273015961189499"/>
          <c:h val="0.98558512267405729"/>
        </c:manualLayout>
      </c:layout>
      <c:txPr>
        <a:bodyPr/>
        <a:lstStyle/>
        <a:p>
          <a:pPr>
            <a:defRPr sz="1200" b="1"/>
          </a:pPr>
          <a:endParaRPr lang="ru-RU"/>
        </a:p>
      </c:txPr>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sz="2800" u="sng"/>
            </a:pPr>
            <a:r>
              <a:rPr lang="ru-RU" sz="2800" u="sng" smtClean="0"/>
              <a:t>2025 </a:t>
            </a:r>
            <a:r>
              <a:rPr lang="ru-RU" sz="2800" u="sng" dirty="0" smtClean="0"/>
              <a:t>год </a:t>
            </a:r>
            <a:r>
              <a:rPr lang="ru-RU" sz="2800" u="sng" smtClean="0"/>
              <a:t>– </a:t>
            </a:r>
            <a:r>
              <a:rPr lang="ru-RU" sz="2800" u="sng" smtClean="0">
                <a:solidFill>
                  <a:schemeClr val="accent2">
                    <a:lumMod val="75000"/>
                  </a:schemeClr>
                </a:solidFill>
              </a:rPr>
              <a:t>153463,0</a:t>
            </a:r>
            <a:r>
              <a:rPr lang="ru-RU" sz="2800" u="sng" baseline="0" smtClean="0"/>
              <a:t> </a:t>
            </a:r>
            <a:r>
              <a:rPr lang="ru-RU" sz="2800" u="sng" baseline="0" dirty="0" smtClean="0"/>
              <a:t>тыс. руб.</a:t>
            </a:r>
            <a:endParaRPr lang="ru-RU" sz="2800" u="sng" dirty="0"/>
          </a:p>
        </c:rich>
      </c:tx>
      <c:layout>
        <c:manualLayout>
          <c:xMode val="edge"/>
          <c:yMode val="edge"/>
          <c:x val="0.2827277293263713"/>
          <c:y val="1.430021288925855E-2"/>
        </c:manualLayout>
      </c:layout>
    </c:title>
    <c:view3D>
      <c:rotX val="75"/>
      <c:perspective val="30"/>
    </c:view3D>
    <c:plotArea>
      <c:layout/>
      <c:pie3DChart>
        <c:varyColors val="1"/>
        <c:ser>
          <c:idx val="0"/>
          <c:order val="0"/>
          <c:tx>
            <c:strRef>
              <c:f>Лист1!$B$1</c:f>
              <c:strCache>
                <c:ptCount val="1"/>
                <c:pt idx="0">
                  <c:v>2024 год</c:v>
                </c:pt>
              </c:strCache>
            </c:strRef>
          </c:tx>
          <c:explosion val="25"/>
          <c:dPt>
            <c:idx val="0"/>
            <c:spPr>
              <a:solidFill>
                <a:schemeClr val="tx2">
                  <a:lumMod val="60000"/>
                  <a:lumOff val="40000"/>
                </a:schemeClr>
              </a:solidFill>
            </c:spPr>
          </c:dPt>
          <c:dPt>
            <c:idx val="2"/>
            <c:spPr>
              <a:solidFill>
                <a:srgbClr val="FFFF00"/>
              </a:solidFill>
            </c:spPr>
          </c:dPt>
          <c:dPt>
            <c:idx val="3"/>
            <c:spPr>
              <a:solidFill>
                <a:schemeClr val="accent4">
                  <a:lumMod val="20000"/>
                  <a:lumOff val="80000"/>
                </a:schemeClr>
              </a:solidFill>
            </c:spPr>
          </c:dPt>
          <c:dLbls>
            <c:dLbl>
              <c:idx val="0"/>
              <c:layout>
                <c:manualLayout>
                  <c:x val="-0.18011598248342925"/>
                  <c:y val="-0.1434215642706366"/>
                </c:manualLayout>
              </c:layout>
              <c:tx>
                <c:rich>
                  <a:bodyPr/>
                  <a:lstStyle/>
                  <a:p>
                    <a:r>
                      <a:rPr lang="ru-RU" dirty="0" smtClean="0"/>
                      <a:t>66063,0</a:t>
                    </a:r>
                    <a:endParaRPr lang="en-US" dirty="0"/>
                  </a:p>
                </c:rich>
              </c:tx>
              <c:showVal val="1"/>
            </c:dLbl>
            <c:dLbl>
              <c:idx val="1"/>
              <c:layout>
                <c:manualLayout>
                  <c:x val="-1.2659125837869867E-2"/>
                  <c:y val="2.0550832189816806E-2"/>
                </c:manualLayout>
              </c:layout>
              <c:tx>
                <c:rich>
                  <a:bodyPr/>
                  <a:lstStyle/>
                  <a:p>
                    <a:r>
                      <a:rPr lang="ru-RU" dirty="0" smtClean="0"/>
                      <a:t>6546,3</a:t>
                    </a:r>
                    <a:endParaRPr lang="en-US" dirty="0"/>
                  </a:p>
                </c:rich>
              </c:tx>
              <c:showVal val="1"/>
            </c:dLbl>
            <c:dLbl>
              <c:idx val="2"/>
              <c:layout>
                <c:manualLayout>
                  <c:x val="0.12136938488316111"/>
                  <c:y val="7.4357729021099994E-2"/>
                </c:manualLayout>
              </c:layout>
              <c:tx>
                <c:rich>
                  <a:bodyPr/>
                  <a:lstStyle/>
                  <a:p>
                    <a:r>
                      <a:rPr lang="ru-RU" dirty="0" smtClean="0"/>
                      <a:t>65925,1</a:t>
                    </a:r>
                    <a:endParaRPr lang="en-US" dirty="0"/>
                  </a:p>
                </c:rich>
              </c:tx>
              <c:showVal val="1"/>
            </c:dLbl>
            <c:dLbl>
              <c:idx val="3"/>
              <c:layout>
                <c:manualLayout>
                  <c:x val="-1.878379254156946E-2"/>
                  <c:y val="1.0269504589580161E-2"/>
                </c:manualLayout>
              </c:layout>
              <c:tx>
                <c:rich>
                  <a:bodyPr/>
                  <a:lstStyle/>
                  <a:p>
                    <a:r>
                      <a:rPr lang="ru-RU" dirty="0" smtClean="0"/>
                      <a:t>14928,6</a:t>
                    </a:r>
                    <a:endParaRPr lang="en-US" dirty="0"/>
                  </a:p>
                </c:rich>
              </c:tx>
              <c:showVal val="1"/>
            </c:dLbl>
            <c:txPr>
              <a:bodyPr/>
              <a:lstStyle/>
              <a:p>
                <a:pPr>
                  <a:defRPr sz="2400" b="1">
                    <a:solidFill>
                      <a:schemeClr val="accent2">
                        <a:lumMod val="75000"/>
                      </a:schemeClr>
                    </a:solidFill>
                  </a:defRPr>
                </a:pPr>
                <a:endParaRPr lang="ru-RU"/>
              </a:p>
            </c:txPr>
            <c:showVal val="1"/>
            <c:showLeaderLines val="1"/>
          </c:dLbls>
          <c:cat>
            <c:strRef>
              <c:f>Лист1!$A$2:$A$5</c:f>
              <c:strCache>
                <c:ptCount val="4"/>
                <c:pt idx="0">
                  <c:v>ЖИЛИЩНОЕ ХОЗЯЙСТВО</c:v>
                </c:pt>
                <c:pt idx="1">
                  <c:v>КОММУНАЛЬНОЕ ХОЗЯЙСТВО</c:v>
                </c:pt>
                <c:pt idx="2">
                  <c:v>БЛАГОУСТРОЙСТВО</c:v>
                </c:pt>
                <c:pt idx="3">
                  <c:v>ДРУГИЕ ВОПРОСЫ В ОБЛАСТИ ЖКХ</c:v>
                </c:pt>
              </c:strCache>
            </c:strRef>
          </c:cat>
          <c:val>
            <c:numRef>
              <c:f>Лист1!$B$2:$B$5</c:f>
              <c:numCache>
                <c:formatCode>General</c:formatCode>
                <c:ptCount val="4"/>
                <c:pt idx="0">
                  <c:v>158996.1</c:v>
                </c:pt>
                <c:pt idx="1">
                  <c:v>3707.5</c:v>
                </c:pt>
                <c:pt idx="2">
                  <c:v>40079.800000000003</c:v>
                </c:pt>
                <c:pt idx="3">
                  <c:v>21219.728999999999</c:v>
                </c:pt>
              </c:numCache>
            </c:numRef>
          </c:val>
        </c:ser>
      </c:pie3DChart>
    </c:plotArea>
    <c:legend>
      <c:legendPos val="r"/>
      <c:layout>
        <c:manualLayout>
          <c:xMode val="edge"/>
          <c:yMode val="edge"/>
          <c:x val="0.60813173536273768"/>
          <c:y val="0.32425282325988247"/>
          <c:w val="0.30105647983557704"/>
          <c:h val="0.3797941369877823"/>
        </c:manualLayout>
      </c:layout>
      <c:txPr>
        <a:bodyPr/>
        <a:lstStyle/>
        <a:p>
          <a:pPr>
            <a:defRPr sz="1400" b="1"/>
          </a:pPr>
          <a:endParaRPr lang="ru-RU"/>
        </a:p>
      </c:txPr>
    </c:legend>
    <c:plotVisOnly val="1"/>
  </c:chart>
  <c:txPr>
    <a:bodyPr/>
    <a:lstStyle/>
    <a:p>
      <a:pPr>
        <a:defRPr sz="1800"/>
      </a:pPr>
      <a:endParaRPr lang="ru-RU"/>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sz="2800" u="sng"/>
            </a:pPr>
            <a:r>
              <a:rPr lang="ru-RU" sz="2800" u="sng" dirty="0" smtClean="0"/>
              <a:t>2025год – </a:t>
            </a:r>
            <a:r>
              <a:rPr lang="ru-RU" sz="2800" u="sng" dirty="0" smtClean="0">
                <a:solidFill>
                  <a:schemeClr val="accent2">
                    <a:lumMod val="75000"/>
                  </a:schemeClr>
                </a:solidFill>
              </a:rPr>
              <a:t>497299,8</a:t>
            </a:r>
            <a:r>
              <a:rPr lang="ru-RU" sz="2800" u="sng" baseline="0" dirty="0" smtClean="0">
                <a:solidFill>
                  <a:schemeClr val="accent2">
                    <a:lumMod val="75000"/>
                  </a:schemeClr>
                </a:solidFill>
              </a:rPr>
              <a:t> </a:t>
            </a:r>
            <a:r>
              <a:rPr lang="ru-RU" sz="2800" u="sng" baseline="0" dirty="0" smtClean="0"/>
              <a:t>тыс. руб.</a:t>
            </a:r>
            <a:endParaRPr lang="ru-RU" sz="2800" u="sng" dirty="0"/>
          </a:p>
        </c:rich>
      </c:tx>
      <c:layout>
        <c:manualLayout>
          <c:xMode val="edge"/>
          <c:yMode val="edge"/>
          <c:x val="0.2827277293263713"/>
          <c:y val="1.430021288925855E-2"/>
        </c:manualLayout>
      </c:layout>
    </c:title>
    <c:view3D>
      <c:perspective val="30"/>
    </c:view3D>
    <c:plotArea>
      <c:layout>
        <c:manualLayout>
          <c:layoutTarget val="inner"/>
          <c:xMode val="edge"/>
          <c:yMode val="edge"/>
          <c:x val="9.1303165389031063E-2"/>
          <c:y val="0.18519864159237762"/>
          <c:w val="0.35083671258749038"/>
          <c:h val="0.47034601260520631"/>
        </c:manualLayout>
      </c:layout>
      <c:bar3DChart>
        <c:barDir val="col"/>
        <c:grouping val="stacked"/>
        <c:ser>
          <c:idx val="0"/>
          <c:order val="0"/>
          <c:tx>
            <c:strRef>
              <c:f>Лист1!$B$1</c:f>
              <c:strCache>
                <c:ptCount val="1"/>
                <c:pt idx="0">
                  <c:v>2024 год</c:v>
                </c:pt>
              </c:strCache>
            </c:strRef>
          </c:tx>
          <c:dPt>
            <c:idx val="0"/>
            <c:spPr>
              <a:solidFill>
                <a:srgbClr val="FFC000"/>
              </a:solidFill>
            </c:spPr>
          </c:dPt>
          <c:dPt>
            <c:idx val="1"/>
            <c:spPr>
              <a:solidFill>
                <a:schemeClr val="accent5">
                  <a:lumMod val="75000"/>
                </a:schemeClr>
              </a:solidFill>
            </c:spPr>
          </c:dPt>
          <c:dLbls>
            <c:dLbl>
              <c:idx val="0"/>
              <c:layout>
                <c:manualLayout>
                  <c:x val="-4.7324950005554915E-2"/>
                  <c:y val="-1.4458603698688141E-2"/>
                </c:manualLayout>
              </c:layout>
              <c:tx>
                <c:rich>
                  <a:bodyPr/>
                  <a:lstStyle/>
                  <a:p>
                    <a:r>
                      <a:rPr lang="ru-RU" dirty="0" smtClean="0"/>
                      <a:t>9,9</a:t>
                    </a:r>
                    <a:endParaRPr lang="en-US" dirty="0"/>
                  </a:p>
                </c:rich>
              </c:tx>
              <c:showVal val="1"/>
            </c:dLbl>
            <c:dLbl>
              <c:idx val="1"/>
              <c:layout>
                <c:manualLayout>
                  <c:x val="-6.5557183461096916E-2"/>
                  <c:y val="-0.20706820863747993"/>
                </c:manualLayout>
              </c:layout>
              <c:tx>
                <c:rich>
                  <a:bodyPr/>
                  <a:lstStyle/>
                  <a:p>
                    <a:r>
                      <a:rPr lang="ru-RU" dirty="0" smtClean="0"/>
                      <a:t>497289,9</a:t>
                    </a:r>
                  </a:p>
                  <a:p>
                    <a:endParaRPr lang="en-US" dirty="0"/>
                  </a:p>
                </c:rich>
              </c:tx>
              <c:showVal val="1"/>
            </c:dLbl>
            <c:dLbl>
              <c:idx val="2"/>
              <c:layout>
                <c:manualLayout>
                  <c:x val="1.5324165370514401E-2"/>
                  <c:y val="-0.27356100823632179"/>
                </c:manualLayout>
              </c:layout>
              <c:showVal val="1"/>
            </c:dLbl>
            <c:dLbl>
              <c:idx val="3"/>
              <c:layout>
                <c:manualLayout>
                  <c:x val="8.2468961782024217E-2"/>
                  <c:y val="0.14144111615226132"/>
                </c:manualLayout>
              </c:layout>
              <c:showVal val="1"/>
            </c:dLbl>
            <c:txPr>
              <a:bodyPr/>
              <a:lstStyle/>
              <a:p>
                <a:pPr>
                  <a:defRPr sz="2400" b="1">
                    <a:solidFill>
                      <a:schemeClr val="accent2">
                        <a:lumMod val="50000"/>
                      </a:schemeClr>
                    </a:solidFill>
                  </a:defRPr>
                </a:pPr>
                <a:endParaRPr lang="ru-RU"/>
              </a:p>
            </c:txPr>
            <c:showVal val="1"/>
          </c:dLbls>
          <c:cat>
            <c:strRef>
              <c:f>Лист1!$A$2:$A$3</c:f>
              <c:strCache>
                <c:ptCount val="2"/>
                <c:pt idx="0">
                  <c:v>ТРАНСПОРТ </c:v>
                </c:pt>
                <c:pt idx="1">
                  <c:v>ДОРОЖНОЕ ХОЗЯЙСТВО</c:v>
                </c:pt>
              </c:strCache>
            </c:strRef>
          </c:cat>
          <c:val>
            <c:numRef>
              <c:f>Лист1!$B$2:$B$3</c:f>
              <c:numCache>
                <c:formatCode>General</c:formatCode>
                <c:ptCount val="2"/>
                <c:pt idx="0">
                  <c:v>20</c:v>
                </c:pt>
                <c:pt idx="1">
                  <c:v>68774.7</c:v>
                </c:pt>
              </c:numCache>
            </c:numRef>
          </c:val>
        </c:ser>
        <c:gapWidth val="100"/>
        <c:shape val="cylinder"/>
        <c:axId val="99752192"/>
        <c:axId val="99766272"/>
        <c:axId val="0"/>
      </c:bar3DChart>
      <c:catAx>
        <c:axId val="99752192"/>
        <c:scaling>
          <c:orientation val="minMax"/>
        </c:scaling>
        <c:delete val="1"/>
        <c:axPos val="b"/>
        <c:tickLblPos val="none"/>
        <c:crossAx val="99766272"/>
        <c:crosses val="autoZero"/>
        <c:auto val="1"/>
        <c:lblAlgn val="ctr"/>
        <c:lblOffset val="100"/>
      </c:catAx>
      <c:valAx>
        <c:axId val="99766272"/>
        <c:scaling>
          <c:orientation val="minMax"/>
        </c:scaling>
        <c:axPos val="l"/>
        <c:majorGridlines/>
        <c:numFmt formatCode="General" sourceLinked="1"/>
        <c:tickLblPos val="nextTo"/>
        <c:crossAx val="99752192"/>
        <c:crosses val="autoZero"/>
        <c:crossBetween val="between"/>
      </c:valAx>
    </c:plotArea>
    <c:legend>
      <c:legendPos val="r"/>
      <c:legendEntry>
        <c:idx val="1"/>
        <c:txPr>
          <a:bodyPr/>
          <a:lstStyle/>
          <a:p>
            <a:pPr>
              <a:defRPr sz="1400" b="1" baseline="0"/>
            </a:pPr>
            <a:endParaRPr lang="ru-RU"/>
          </a:p>
        </c:txPr>
      </c:legendEntry>
      <c:layout>
        <c:manualLayout>
          <c:xMode val="edge"/>
          <c:yMode val="edge"/>
          <c:x val="0.43303741713883648"/>
          <c:y val="0.13835005569951675"/>
          <c:w val="0.55226514183609188"/>
          <c:h val="3.9387703168116454E-2"/>
        </c:manualLayout>
      </c:layout>
      <c:txPr>
        <a:bodyPr/>
        <a:lstStyle/>
        <a:p>
          <a:pPr>
            <a:defRPr sz="1400" b="1"/>
          </a:pPr>
          <a:endParaRPr lang="ru-RU"/>
        </a:p>
      </c:txPr>
    </c:legend>
    <c:plotVisOnly val="1"/>
  </c:chart>
  <c:txPr>
    <a:bodyPr/>
    <a:lstStyle/>
    <a:p>
      <a:pPr>
        <a:defRPr sz="1800"/>
      </a:pPr>
      <a:endParaRPr lang="ru-RU"/>
    </a:p>
  </c:txPr>
  <c:externalData r:id="rId1"/>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sz="2800" u="sng"/>
            </a:pPr>
            <a:r>
              <a:rPr lang="ru-RU" sz="2800" u="sng" dirty="0" smtClean="0"/>
              <a:t>2025 год – </a:t>
            </a:r>
            <a:r>
              <a:rPr lang="ru-RU" sz="2800" u="sng" dirty="0" smtClean="0">
                <a:solidFill>
                  <a:schemeClr val="accent2">
                    <a:lumMod val="75000"/>
                  </a:schemeClr>
                </a:solidFill>
              </a:rPr>
              <a:t>19058,5</a:t>
            </a:r>
            <a:r>
              <a:rPr lang="ru-RU" sz="2800" u="sng" baseline="0" dirty="0" smtClean="0"/>
              <a:t> тыс. руб.</a:t>
            </a:r>
            <a:endParaRPr lang="ru-RU" sz="2800" u="sng" dirty="0"/>
          </a:p>
        </c:rich>
      </c:tx>
      <c:layout>
        <c:manualLayout>
          <c:xMode val="edge"/>
          <c:yMode val="edge"/>
          <c:x val="0.2827277293263713"/>
          <c:y val="1.430021288925855E-2"/>
        </c:manualLayout>
      </c:layout>
    </c:title>
    <c:view3D>
      <c:perspective val="30"/>
    </c:view3D>
    <c:plotArea>
      <c:layout>
        <c:manualLayout>
          <c:layoutTarget val="inner"/>
          <c:xMode val="edge"/>
          <c:yMode val="edge"/>
          <c:x val="0.10115623726993322"/>
          <c:y val="0.18758201040725259"/>
          <c:w val="0.35083671258749038"/>
          <c:h val="0.47034601260520631"/>
        </c:manualLayout>
      </c:layout>
      <c:bar3DChart>
        <c:barDir val="col"/>
        <c:grouping val="stacked"/>
        <c:ser>
          <c:idx val="0"/>
          <c:order val="0"/>
          <c:tx>
            <c:strRef>
              <c:f>Лист1!$B$1</c:f>
              <c:strCache>
                <c:ptCount val="1"/>
                <c:pt idx="0">
                  <c:v>2023</c:v>
                </c:pt>
              </c:strCache>
            </c:strRef>
          </c:tx>
          <c:dPt>
            <c:idx val="0"/>
            <c:spPr>
              <a:solidFill>
                <a:srgbClr val="FF0000"/>
              </a:solidFill>
            </c:spPr>
          </c:dPt>
          <c:dPt>
            <c:idx val="1"/>
            <c:spPr>
              <a:solidFill>
                <a:schemeClr val="accent6">
                  <a:lumMod val="60000"/>
                  <a:lumOff val="40000"/>
                </a:schemeClr>
              </a:solidFill>
            </c:spPr>
          </c:dPt>
          <c:dLbls>
            <c:dLbl>
              <c:idx val="0"/>
              <c:layout>
                <c:manualLayout>
                  <c:x val="1.6167185127578441E-2"/>
                  <c:y val="-0.12870191600332695"/>
                </c:manualLayout>
              </c:layout>
              <c:tx>
                <c:rich>
                  <a:bodyPr/>
                  <a:lstStyle/>
                  <a:p>
                    <a:r>
                      <a:rPr lang="ru-RU" dirty="0" smtClean="0"/>
                      <a:t>3501,1</a:t>
                    </a:r>
                    <a:endParaRPr lang="en-US" dirty="0"/>
                  </a:p>
                </c:rich>
              </c:tx>
              <c:showVal val="1"/>
            </c:dLbl>
            <c:dLbl>
              <c:idx val="1"/>
              <c:layout>
                <c:manualLayout>
                  <c:x val="1.1757952820057031E-2"/>
                  <c:y val="-0.23357014385788971"/>
                </c:manualLayout>
              </c:layout>
              <c:tx>
                <c:rich>
                  <a:bodyPr/>
                  <a:lstStyle/>
                  <a:p>
                    <a:r>
                      <a:rPr lang="ru-RU" dirty="0" smtClean="0"/>
                      <a:t>15557,4</a:t>
                    </a:r>
                    <a:endParaRPr lang="en-US" dirty="0"/>
                  </a:p>
                </c:rich>
              </c:tx>
              <c:showVal val="1"/>
            </c:dLbl>
            <c:txPr>
              <a:bodyPr/>
              <a:lstStyle/>
              <a:p>
                <a:pPr>
                  <a:defRPr sz="2400" b="1">
                    <a:solidFill>
                      <a:schemeClr val="accent2">
                        <a:lumMod val="75000"/>
                      </a:schemeClr>
                    </a:solidFill>
                  </a:defRPr>
                </a:pPr>
                <a:endParaRPr lang="ru-RU"/>
              </a:p>
            </c:txPr>
            <c:showVal val="1"/>
          </c:dLbls>
          <c:cat>
            <c:strRef>
              <c:f>Лист1!$A$2:$A$3</c:f>
              <c:strCache>
                <c:ptCount val="2"/>
                <c:pt idx="0">
                  <c:v>Предоставление субсидии на выполнение муниципального задания МБУК "Городская библиотека"</c:v>
                </c:pt>
                <c:pt idx="1">
                  <c:v>Предоставление субсидии на выполнение муниципального задания МБУК "ЦКД"</c:v>
                </c:pt>
              </c:strCache>
            </c:strRef>
          </c:cat>
          <c:val>
            <c:numRef>
              <c:f>Лист1!$B$2:$B$3</c:f>
              <c:numCache>
                <c:formatCode>General</c:formatCode>
                <c:ptCount val="2"/>
                <c:pt idx="0">
                  <c:v>3078.6</c:v>
                </c:pt>
                <c:pt idx="1">
                  <c:v>9679.2000000000007</c:v>
                </c:pt>
              </c:numCache>
            </c:numRef>
          </c:val>
        </c:ser>
        <c:gapWidth val="100"/>
        <c:shape val="cylinder"/>
        <c:axId val="102322944"/>
        <c:axId val="102281216"/>
        <c:axId val="0"/>
      </c:bar3DChart>
      <c:catAx>
        <c:axId val="102322944"/>
        <c:scaling>
          <c:orientation val="minMax"/>
        </c:scaling>
        <c:delete val="1"/>
        <c:axPos val="b"/>
        <c:tickLblPos val="none"/>
        <c:crossAx val="102281216"/>
        <c:crosses val="autoZero"/>
        <c:auto val="1"/>
        <c:lblAlgn val="ctr"/>
        <c:lblOffset val="100"/>
      </c:catAx>
      <c:valAx>
        <c:axId val="102281216"/>
        <c:scaling>
          <c:orientation val="minMax"/>
        </c:scaling>
        <c:axPos val="l"/>
        <c:majorGridlines/>
        <c:numFmt formatCode="General" sourceLinked="1"/>
        <c:tickLblPos val="nextTo"/>
        <c:crossAx val="102322944"/>
        <c:crosses val="autoZero"/>
        <c:crossBetween val="between"/>
      </c:valAx>
    </c:plotArea>
    <c:legend>
      <c:legendPos val="r"/>
      <c:legendEntry>
        <c:idx val="1"/>
        <c:txPr>
          <a:bodyPr/>
          <a:lstStyle/>
          <a:p>
            <a:pPr>
              <a:defRPr sz="1400" b="1" baseline="0"/>
            </a:pPr>
            <a:endParaRPr lang="ru-RU"/>
          </a:p>
        </c:txPr>
      </c:legendEntry>
      <c:layout>
        <c:manualLayout>
          <c:xMode val="edge"/>
          <c:yMode val="edge"/>
          <c:x val="0.4492046022664149"/>
          <c:y val="0.12166647399538229"/>
          <c:w val="0.54197693311854456"/>
          <c:h val="0.39212628776983033"/>
        </c:manualLayout>
      </c:layout>
      <c:txPr>
        <a:bodyPr/>
        <a:lstStyle/>
        <a:p>
          <a:pPr>
            <a:defRPr sz="1400" b="1"/>
          </a:pPr>
          <a:endParaRPr lang="ru-RU"/>
        </a:p>
      </c:txPr>
    </c:legend>
    <c:plotVisOnly val="1"/>
  </c:chart>
  <c:txPr>
    <a:bodyPr/>
    <a:lstStyle/>
    <a:p>
      <a:pPr>
        <a:defRPr sz="1800"/>
      </a:pPr>
      <a:endParaRPr lang="ru-RU"/>
    </a:p>
  </c:txPr>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ru-RU"/>
  <c:chart>
    <c:autoTitleDeleted val="1"/>
    <c:plotArea>
      <c:layout/>
      <c:barChart>
        <c:barDir val="col"/>
        <c:grouping val="clustered"/>
        <c:axId val="116082944"/>
        <c:axId val="116088832"/>
      </c:barChart>
      <c:catAx>
        <c:axId val="116082944"/>
        <c:scaling>
          <c:orientation val="minMax"/>
        </c:scaling>
        <c:axPos val="b"/>
        <c:tickLblPos val="nextTo"/>
        <c:txPr>
          <a:bodyPr/>
          <a:lstStyle/>
          <a:p>
            <a:pPr>
              <a:defRPr sz="1800" b="1"/>
            </a:pPr>
            <a:endParaRPr lang="ru-RU"/>
          </a:p>
        </c:txPr>
        <c:crossAx val="116088832"/>
        <c:crosses val="autoZero"/>
        <c:auto val="1"/>
        <c:lblAlgn val="ctr"/>
        <c:lblOffset val="100"/>
      </c:catAx>
      <c:valAx>
        <c:axId val="116088832"/>
        <c:scaling>
          <c:orientation val="minMax"/>
        </c:scaling>
        <c:axPos val="l"/>
        <c:majorGridlines/>
        <c:numFmt formatCode="General" sourceLinked="1"/>
        <c:tickLblPos val="nextTo"/>
        <c:crossAx val="116082944"/>
        <c:crosses val="autoZero"/>
        <c:crossBetween val="between"/>
      </c:valAx>
      <c:spPr>
        <a:ln>
          <a:noFill/>
        </a:ln>
      </c:spPr>
    </c:plotArea>
    <c:plotVisOnly val="1"/>
  </c:chart>
  <c:txPr>
    <a:bodyPr/>
    <a:lstStyle/>
    <a:p>
      <a:pPr>
        <a:defRPr sz="1800"/>
      </a:pPr>
      <a:endParaRPr lang="ru-RU"/>
    </a:p>
  </c:txPr>
  <c:externalData r:id="rId1"/>
</c:chartSpace>
</file>

<file path=ppt/drawings/drawing1.xml><?xml version="1.0" encoding="utf-8"?>
<c:userShapes xmlns:c="http://schemas.openxmlformats.org/drawingml/2006/chart">
  <cdr:relSizeAnchor xmlns:cdr="http://schemas.openxmlformats.org/drawingml/2006/chartDrawing">
    <cdr:from>
      <cdr:x>0.60833</cdr:x>
      <cdr:y>0.91892</cdr:y>
    </cdr:from>
    <cdr:to>
      <cdr:x>0.89167</cdr:x>
      <cdr:y>1</cdr:y>
    </cdr:to>
    <cdr:sp macro="" textlink="">
      <cdr:nvSpPr>
        <cdr:cNvPr id="2" name="Прямоугольник 1"/>
        <cdr:cNvSpPr/>
      </cdr:nvSpPr>
      <cdr:spPr>
        <a:xfrm xmlns:a="http://schemas.openxmlformats.org/drawingml/2006/main">
          <a:off x="5256584" y="4896544"/>
          <a:ext cx="2448272" cy="432048"/>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ru-RU"/>
          </a:defPPr>
          <a:lvl1pPr marL="0" algn="l" defTabSz="914400" rtl="0" eaLnBrk="1" latinLnBrk="0" hangingPunct="1">
            <a:defRPr sz="1800" kern="1200">
              <a:solidFill>
                <a:sysClr val="window" lastClr="FFFFFF"/>
              </a:solidFill>
              <a:latin typeface="Calibri"/>
            </a:defRPr>
          </a:lvl1pPr>
          <a:lvl2pPr marL="457200" algn="l" defTabSz="914400" rtl="0" eaLnBrk="1" latinLnBrk="0" hangingPunct="1">
            <a:defRPr sz="1800" kern="1200">
              <a:solidFill>
                <a:sysClr val="window" lastClr="FFFFFF"/>
              </a:solidFill>
              <a:latin typeface="Calibri"/>
            </a:defRPr>
          </a:lvl2pPr>
          <a:lvl3pPr marL="914400" algn="l" defTabSz="914400" rtl="0" eaLnBrk="1" latinLnBrk="0" hangingPunct="1">
            <a:defRPr sz="1800" kern="1200">
              <a:solidFill>
                <a:sysClr val="window" lastClr="FFFFFF"/>
              </a:solidFill>
              <a:latin typeface="Calibri"/>
            </a:defRPr>
          </a:lvl3pPr>
          <a:lvl4pPr marL="1371600" algn="l" defTabSz="914400" rtl="0" eaLnBrk="1" latinLnBrk="0" hangingPunct="1">
            <a:defRPr sz="1800" kern="1200">
              <a:solidFill>
                <a:sysClr val="window" lastClr="FFFFFF"/>
              </a:solidFill>
              <a:latin typeface="Calibri"/>
            </a:defRPr>
          </a:lvl4pPr>
          <a:lvl5pPr marL="1828800" algn="l" defTabSz="914400" rtl="0" eaLnBrk="1" latinLnBrk="0" hangingPunct="1">
            <a:defRPr sz="1800" kern="1200">
              <a:solidFill>
                <a:sysClr val="window" lastClr="FFFFFF"/>
              </a:solidFill>
              <a:latin typeface="Calibri"/>
            </a:defRPr>
          </a:lvl5pPr>
          <a:lvl6pPr marL="2286000" algn="l" defTabSz="914400" rtl="0" eaLnBrk="1" latinLnBrk="0" hangingPunct="1">
            <a:defRPr sz="1800" kern="1200">
              <a:solidFill>
                <a:sysClr val="window" lastClr="FFFFFF"/>
              </a:solidFill>
              <a:latin typeface="Calibri"/>
            </a:defRPr>
          </a:lvl6pPr>
          <a:lvl7pPr marL="2743200" algn="l" defTabSz="914400" rtl="0" eaLnBrk="1" latinLnBrk="0" hangingPunct="1">
            <a:defRPr sz="1800" kern="1200">
              <a:solidFill>
                <a:sysClr val="window" lastClr="FFFFFF"/>
              </a:solidFill>
              <a:latin typeface="Calibri"/>
            </a:defRPr>
          </a:lvl7pPr>
          <a:lvl8pPr marL="3200400" algn="l" defTabSz="914400" rtl="0" eaLnBrk="1" latinLnBrk="0" hangingPunct="1">
            <a:defRPr sz="1800" kern="1200">
              <a:solidFill>
                <a:sysClr val="window" lastClr="FFFFFF"/>
              </a:solidFill>
              <a:latin typeface="Calibri"/>
            </a:defRPr>
          </a:lvl8pPr>
          <a:lvl9pPr marL="3657600" algn="l" defTabSz="914400" rtl="0" eaLnBrk="1" latinLnBrk="0" hangingPunct="1">
            <a:defRPr sz="1800" kern="1200">
              <a:solidFill>
                <a:sysClr val="window" lastClr="FFFFFF"/>
              </a:solidFill>
              <a:latin typeface="Calibri"/>
            </a:defRPr>
          </a:lvl9pPr>
        </a:lstStyle>
        <a:p xmlns:a="http://schemas.openxmlformats.org/drawingml/2006/main">
          <a:r>
            <a:rPr lang="ru-RU" sz="1400" b="1" dirty="0" smtClean="0">
              <a:solidFill>
                <a:sysClr val="windowText" lastClr="000000"/>
              </a:solidFill>
            </a:rPr>
            <a:t>С организаций – 18449,7</a:t>
          </a:r>
          <a:r>
            <a:rPr lang="ru-RU" sz="1400" b="1" dirty="0" smtClean="0"/>
            <a:t> </a:t>
          </a:r>
        </a:p>
        <a:p xmlns:a="http://schemas.openxmlformats.org/drawingml/2006/main">
          <a:r>
            <a:rPr lang="ru-RU" sz="1400" b="1" dirty="0" smtClean="0">
              <a:solidFill>
                <a:sysClr val="windowText" lastClr="000000"/>
              </a:solidFill>
            </a:rPr>
            <a:t>С физических лиц – 16472,8</a:t>
          </a:r>
          <a:endParaRPr lang="ru-RU" sz="1400" b="1" dirty="0">
            <a:solidFill>
              <a:sysClr val="windowText" lastClr="00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0.44167</cdr:x>
      <cdr:y>0.1909</cdr:y>
    </cdr:from>
    <cdr:to>
      <cdr:x>1</cdr:x>
      <cdr:y>0.29901</cdr:y>
    </cdr:to>
    <cdr:sp macro="" textlink="">
      <cdr:nvSpPr>
        <cdr:cNvPr id="2" name="Прямоугольник 1"/>
        <cdr:cNvSpPr/>
      </cdr:nvSpPr>
      <cdr:spPr>
        <a:xfrm xmlns:a="http://schemas.openxmlformats.org/drawingml/2006/main">
          <a:off x="3891852" y="1017232"/>
          <a:ext cx="4824507" cy="576074"/>
        </a:xfrm>
        <a:prstGeom xmlns:a="http://schemas.openxmlformats.org/drawingml/2006/main" prst="rect">
          <a:avLst/>
        </a:prstGeom>
        <a:solidFill xmlns:a="http://schemas.openxmlformats.org/drawingml/2006/main">
          <a:srgbClr val="FFC000"/>
        </a:solidFill>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1400" b="1" dirty="0" smtClean="0">
              <a:solidFill>
                <a:schemeClr val="tx1"/>
              </a:solidFill>
            </a:rPr>
            <a:t>Расходы по созданию условий для пассажирских перевозок на городских маршрутах</a:t>
          </a:r>
          <a:endParaRPr lang="ru-RU" sz="1400" b="1" dirty="0">
            <a:solidFill>
              <a:schemeClr val="tx1"/>
            </a:solidFill>
          </a:endParaRPr>
        </a:p>
      </cdr:txBody>
    </cdr:sp>
  </cdr:relSizeAnchor>
  <cdr:relSizeAnchor xmlns:cdr="http://schemas.openxmlformats.org/drawingml/2006/chartDrawing">
    <cdr:from>
      <cdr:x>0.44213</cdr:x>
      <cdr:y>0.31156</cdr:y>
    </cdr:from>
    <cdr:to>
      <cdr:x>1</cdr:x>
      <cdr:y>0.94167</cdr:y>
    </cdr:to>
    <cdr:sp macro="" textlink="">
      <cdr:nvSpPr>
        <cdr:cNvPr id="3" name="Прямоугольник 2"/>
        <cdr:cNvSpPr/>
      </cdr:nvSpPr>
      <cdr:spPr>
        <a:xfrm xmlns:a="http://schemas.openxmlformats.org/drawingml/2006/main">
          <a:off x="3820414" y="1660174"/>
          <a:ext cx="4820545" cy="3357586"/>
        </a:xfrm>
        <a:prstGeom xmlns:a="http://schemas.openxmlformats.org/drawingml/2006/main" prst="rect">
          <a:avLst/>
        </a:prstGeom>
        <a:solidFill xmlns:a="http://schemas.openxmlformats.org/drawingml/2006/main">
          <a:schemeClr val="accent5">
            <a:lumMod val="75000"/>
          </a:schemeClr>
        </a:solidFill>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b="1" dirty="0" smtClean="0"/>
            <a:t> </a:t>
          </a:r>
          <a:r>
            <a:rPr lang="ru-RU" sz="1400" b="1" dirty="0" smtClean="0">
              <a:solidFill>
                <a:schemeClr val="tx1"/>
              </a:solidFill>
            </a:rPr>
            <a:t>Содержание и текущий ремонт дорог, в том числе за счет акцизов, капитальный ремонт и ремонт дорог за счет транспортного налога, осуществление дорожной деятельности в отношении автодорог за счет средств областного бюджета, строительный контроль, устройство пешеходных ограждений на автодорогах и пешеходных переходах, расходы на реализацию регионального проекта "Капитальный ремонт и строительство объектов ЖКХ Киржачского района и </a:t>
          </a:r>
          <a:r>
            <a:rPr lang="ru-RU" sz="1400" b="1" dirty="0" err="1" smtClean="0">
              <a:solidFill>
                <a:schemeClr val="tx1"/>
              </a:solidFill>
            </a:rPr>
            <a:t>г.Киржач</a:t>
          </a:r>
          <a:r>
            <a:rPr lang="ru-RU" sz="1400" b="1" dirty="0" smtClean="0">
              <a:solidFill>
                <a:schemeClr val="tx1"/>
              </a:solidFill>
            </a:rPr>
            <a:t>« (межбюджетные трансферты бюджету муниципального образования </a:t>
          </a:r>
          <a:r>
            <a:rPr lang="ru-RU" sz="1400" b="1" dirty="0" err="1" smtClean="0">
              <a:solidFill>
                <a:schemeClr val="tx1"/>
              </a:solidFill>
            </a:rPr>
            <a:t>Киржачский</a:t>
          </a:r>
          <a:r>
            <a:rPr lang="ru-RU" sz="1400" b="1" dirty="0" smtClean="0">
              <a:solidFill>
                <a:schemeClr val="tx1"/>
              </a:solidFill>
            </a:rPr>
            <a:t> муниципальный район из бюджета города </a:t>
          </a:r>
          <a:r>
            <a:rPr lang="ru-RU" sz="1400" b="1" dirty="0" err="1" smtClean="0">
              <a:solidFill>
                <a:schemeClr val="tx1"/>
              </a:solidFill>
            </a:rPr>
            <a:t>Киржач</a:t>
          </a:r>
          <a:r>
            <a:rPr lang="ru-RU" sz="1400" b="1" dirty="0" smtClean="0">
              <a:solidFill>
                <a:schemeClr val="tx1"/>
              </a:solidFill>
            </a:rPr>
            <a:t> в соответствии с заключенным Соглашением),  расходы по обеспечению территорий документацией для осуществления градостроительной деятельности</a:t>
          </a:r>
          <a:endParaRPr lang="ru-RU" sz="1400" b="1"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0.45</cdr:x>
      <cdr:y>0.47297</cdr:y>
    </cdr:from>
    <cdr:to>
      <cdr:x>0.99167</cdr:x>
      <cdr:y>0.90541</cdr:y>
    </cdr:to>
    <cdr:sp macro="" textlink="">
      <cdr:nvSpPr>
        <cdr:cNvPr id="2" name="Прямоугольник 1"/>
        <cdr:cNvSpPr/>
      </cdr:nvSpPr>
      <cdr:spPr>
        <a:xfrm xmlns:a="http://schemas.openxmlformats.org/drawingml/2006/main">
          <a:off x="3888432" y="2520280"/>
          <a:ext cx="4680549" cy="2304256"/>
        </a:xfrm>
        <a:prstGeom xmlns:a="http://schemas.openxmlformats.org/drawingml/2006/main" prst="rect">
          <a:avLst/>
        </a:prstGeom>
        <a:solidFill xmlns:a="http://schemas.openxmlformats.org/drawingml/2006/main">
          <a:srgbClr val="FF0000"/>
        </a:solidFill>
        <a:ln xmlns:a="http://schemas.openxmlformats.org/drawingml/2006/main">
          <a:solidFill>
            <a:srgbClr val="C0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1600" b="1" dirty="0" smtClean="0">
              <a:solidFill>
                <a:schemeClr val="tx1"/>
              </a:solidFill>
            </a:rPr>
            <a:t>Решением СНД </a:t>
          </a:r>
          <a:r>
            <a:rPr lang="ru-RU" sz="1600" b="1" dirty="0" err="1" smtClean="0">
              <a:solidFill>
                <a:schemeClr val="tx1"/>
              </a:solidFill>
            </a:rPr>
            <a:t>г.Киржач</a:t>
          </a:r>
          <a:r>
            <a:rPr lang="ru-RU" sz="1600" b="1" dirty="0" smtClean="0">
              <a:solidFill>
                <a:schemeClr val="tx1"/>
              </a:solidFill>
            </a:rPr>
            <a:t> от 30.05.2024 № 66/433 муниципальному образованию </a:t>
          </a:r>
          <a:r>
            <a:rPr lang="ru-RU" sz="1600" b="1" dirty="0" err="1" smtClean="0">
              <a:solidFill>
                <a:schemeClr val="tx1"/>
              </a:solidFill>
            </a:rPr>
            <a:t>Киржачский</a:t>
          </a:r>
          <a:r>
            <a:rPr lang="ru-RU" sz="1600" b="1" dirty="0" smtClean="0">
              <a:solidFill>
                <a:schemeClr val="tx1"/>
              </a:solidFill>
            </a:rPr>
            <a:t> район  на срок с 01.08.2024 до 31.12.2028 переданы полномочия по созданию условий для организации досуга и обеспечения жителей поселения услугами организации культуры, по организации библиотечного обслуживания населения, комплектованию и обеспечению сохранности библиотечных фондов библиотек.</a:t>
          </a:r>
          <a:endParaRPr lang="ru-RU" sz="16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5F3483D9-0D46-4F1F-9AF5-2D1F9C298941}" type="datetimeFigureOut">
              <a:rPr lang="ru-RU" smtClean="0"/>
              <a:pPr/>
              <a:t>29.04.2026</a:t>
            </a:fld>
            <a:endParaRPr lang="ru-RU"/>
          </a:p>
        </p:txBody>
      </p:sp>
      <p:sp>
        <p:nvSpPr>
          <p:cNvPr id="4" name="Образ слайда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05F8CC38-5A2C-489A-8B61-E560E81C7EB1}"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5F8CC38-5A2C-489A-8B61-E560E81C7EB1}" type="slidenum">
              <a:rPr lang="ru-RU" smtClean="0"/>
              <a:pPr/>
              <a:t>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5F8CC38-5A2C-489A-8B61-E560E81C7EB1}" type="slidenum">
              <a:rPr lang="ru-RU" smtClean="0"/>
              <a:pPr/>
              <a:t>4</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5F8CC38-5A2C-489A-8B61-E560E81C7EB1}" type="slidenum">
              <a:rPr lang="ru-RU" smtClean="0"/>
              <a:pPr/>
              <a:t>10</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5F8CC38-5A2C-489A-8B61-E560E81C7EB1}" type="slidenum">
              <a:rPr lang="ru-RU" smtClean="0"/>
              <a:pPr/>
              <a:t>13</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5F8CC38-5A2C-489A-8B61-E560E81C7EB1}" type="slidenum">
              <a:rPr lang="ru-RU" smtClean="0"/>
              <a:pPr/>
              <a:t>16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D69CAE6-013F-41B2-8010-4048842D2A5F}" type="datetimeFigureOut">
              <a:rPr lang="ru-RU" smtClean="0"/>
              <a:pPr/>
              <a:t>29.04.2026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41069C4-8E04-49D6-87BD-F695C0FE82E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69CAE6-013F-41B2-8010-4048842D2A5F}" type="datetimeFigureOut">
              <a:rPr lang="ru-RU" smtClean="0"/>
              <a:pPr/>
              <a:t>29.04.2026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1069C4-8E04-49D6-87BD-F695C0FE82E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260648"/>
            <a:ext cx="7772400" cy="1470025"/>
          </a:xfrm>
        </p:spPr>
        <p:txBody>
          <a:bodyPr>
            <a:normAutofit/>
          </a:bodyPr>
          <a:lstStyle/>
          <a:p>
            <a:r>
              <a:rPr lang="ru-RU" dirty="0" smtClean="0">
                <a:latin typeface="Segoe UI Black" pitchFamily="34" charset="0"/>
                <a:ea typeface="Segoe UI Black" pitchFamily="34" charset="0"/>
              </a:rPr>
              <a:t>Отчет для  граждан </a:t>
            </a:r>
            <a:r>
              <a:rPr lang="ru-RU" smtClean="0">
                <a:latin typeface="Segoe UI Black" pitchFamily="34" charset="0"/>
                <a:ea typeface="Segoe UI Black" pitchFamily="34" charset="0"/>
              </a:rPr>
              <a:t>города Киржач</a:t>
            </a:r>
            <a:endParaRPr lang="ru-RU" dirty="0">
              <a:latin typeface="Segoe UI Black" pitchFamily="34" charset="0"/>
              <a:ea typeface="Segoe UI Black" pitchFamily="34" charset="0"/>
            </a:endParaRPr>
          </a:p>
        </p:txBody>
      </p:sp>
      <p:sp>
        <p:nvSpPr>
          <p:cNvPr id="3" name="Подзаголовок 2"/>
          <p:cNvSpPr>
            <a:spLocks noGrp="1"/>
          </p:cNvSpPr>
          <p:nvPr>
            <p:ph type="subTitle" idx="1"/>
          </p:nvPr>
        </p:nvSpPr>
        <p:spPr>
          <a:xfrm>
            <a:off x="1475656" y="1556792"/>
            <a:ext cx="6400800" cy="622920"/>
          </a:xfrm>
        </p:spPr>
        <p:txBody>
          <a:bodyPr/>
          <a:lstStyle/>
          <a:p>
            <a:r>
              <a:rPr lang="ru-RU" dirty="0">
                <a:solidFill>
                  <a:schemeClr val="tx1"/>
                </a:solidFill>
                <a:latin typeface="Segoe UI Black" pitchFamily="34" charset="0"/>
                <a:ea typeface="Segoe UI Black" pitchFamily="34" charset="0"/>
              </a:rPr>
              <a:t>з</a:t>
            </a:r>
            <a:r>
              <a:rPr lang="ru-RU" dirty="0" smtClean="0">
                <a:solidFill>
                  <a:schemeClr val="tx1"/>
                </a:solidFill>
                <a:latin typeface="Segoe UI Black" pitchFamily="34" charset="0"/>
                <a:ea typeface="Segoe UI Black" pitchFamily="34" charset="0"/>
              </a:rPr>
              <a:t>а 2025 год</a:t>
            </a:r>
            <a:endParaRPr lang="ru-RU" dirty="0">
              <a:solidFill>
                <a:schemeClr val="tx1"/>
              </a:solidFill>
              <a:latin typeface="Segoe UI Black" pitchFamily="34" charset="0"/>
              <a:ea typeface="Segoe UI Black" pitchFamily="34" charset="0"/>
            </a:endParaRPr>
          </a:p>
        </p:txBody>
      </p:sp>
      <p:pic>
        <p:nvPicPr>
          <p:cNvPr id="4" name="Рисунок 3" descr="symbolic.jpg"/>
          <p:cNvPicPr>
            <a:picLocks noChangeAspect="1"/>
          </p:cNvPicPr>
          <p:nvPr/>
        </p:nvPicPr>
        <p:blipFill>
          <a:blip r:embed="rId2" cstate="print"/>
          <a:stretch>
            <a:fillRect/>
          </a:stretch>
        </p:blipFill>
        <p:spPr>
          <a:xfrm>
            <a:off x="2555776" y="2708920"/>
            <a:ext cx="4176464" cy="227809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3" cstate="print"/>
          <a:stretch>
            <a:fillRect/>
          </a:stretch>
        </p:blipFill>
        <p:spPr>
          <a:xfrm>
            <a:off x="1" y="0"/>
            <a:ext cx="1114883" cy="980728"/>
          </a:xfrm>
          <a:prstGeom prst="rect">
            <a:avLst/>
          </a:prstGeom>
        </p:spPr>
      </p:pic>
      <p:sp>
        <p:nvSpPr>
          <p:cNvPr id="8" name="Прямоугольник 7"/>
          <p:cNvSpPr/>
          <p:nvPr/>
        </p:nvSpPr>
        <p:spPr>
          <a:xfrm>
            <a:off x="0" y="1714488"/>
            <a:ext cx="9144000" cy="576064"/>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accent2">
                    <a:lumMod val="75000"/>
                  </a:schemeClr>
                </a:solidFill>
              </a:rPr>
              <a:t>Расходы на энергосбережение и повышение энергетической эффективности использования электроэнергии при эксплуатации объектов уличного освещения -2288,5 тыс.руб.</a:t>
            </a:r>
            <a:endParaRPr lang="ru-RU" sz="1600" b="1" dirty="0">
              <a:solidFill>
                <a:schemeClr val="accent2">
                  <a:lumMod val="75000"/>
                </a:schemeClr>
              </a:solidFill>
            </a:endParaRPr>
          </a:p>
        </p:txBody>
      </p:sp>
      <p:sp>
        <p:nvSpPr>
          <p:cNvPr id="10" name="Прямоугольник 9"/>
          <p:cNvSpPr/>
          <p:nvPr/>
        </p:nvSpPr>
        <p:spPr>
          <a:xfrm>
            <a:off x="0" y="4286256"/>
            <a:ext cx="9144000" cy="135732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accent2">
                    <a:lumMod val="75000"/>
                  </a:schemeClr>
                </a:solidFill>
              </a:rPr>
              <a:t>Благоустройство территории города ( реализацию программ формирования современной городской среды, благоустройство наиболее посещаемых муниципальных территорий общего пользования, строительный контроль за выполнением работ по благоустройству, проведение экспертизы смет, изготовление дизайн-проекта, дополнительно предусмотренные расходы, благоустройство дворовых и прилегающих территорий) -34018,4 тыс.руб. </a:t>
            </a:r>
            <a:endParaRPr lang="ru-RU" sz="1600" b="1" dirty="0">
              <a:solidFill>
                <a:schemeClr val="accent2">
                  <a:lumMod val="75000"/>
                </a:schemeClr>
              </a:solidFill>
            </a:endParaRPr>
          </a:p>
        </p:txBody>
      </p:sp>
      <p:sp>
        <p:nvSpPr>
          <p:cNvPr id="18" name="Прямоугольник 17"/>
          <p:cNvSpPr/>
          <p:nvPr/>
        </p:nvSpPr>
        <p:spPr>
          <a:xfrm>
            <a:off x="0" y="3429000"/>
            <a:ext cx="9144000" cy="785818"/>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accent2">
                    <a:lumMod val="75000"/>
                  </a:schemeClr>
                </a:solidFill>
              </a:rPr>
              <a:t>Расходы по обеспечению устойчивого функционирования и развития коммунальной инфраструктуры (обслуживание фонтана, возмещение убытков общественного туалета)</a:t>
            </a:r>
          </a:p>
          <a:p>
            <a:pPr algn="ctr"/>
            <a:r>
              <a:rPr lang="ru-RU" sz="1600" b="1" dirty="0" smtClean="0">
                <a:solidFill>
                  <a:schemeClr val="accent2">
                    <a:lumMod val="75000"/>
                  </a:schemeClr>
                </a:solidFill>
              </a:rPr>
              <a:t>-712,0 тыс.руб.</a:t>
            </a:r>
            <a:endParaRPr lang="ru-RU" sz="1600" b="1" dirty="0">
              <a:solidFill>
                <a:schemeClr val="accent2">
                  <a:lumMod val="75000"/>
                </a:schemeClr>
              </a:solidFill>
            </a:endParaRPr>
          </a:p>
        </p:txBody>
      </p:sp>
      <p:sp>
        <p:nvSpPr>
          <p:cNvPr id="19" name="Прямоугольник 18"/>
          <p:cNvSpPr/>
          <p:nvPr/>
        </p:nvSpPr>
        <p:spPr>
          <a:xfrm>
            <a:off x="0" y="2214554"/>
            <a:ext cx="9144000" cy="1143008"/>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b="1" dirty="0" smtClean="0">
              <a:solidFill>
                <a:schemeClr val="tx1"/>
              </a:solidFill>
            </a:endParaRPr>
          </a:p>
          <a:p>
            <a:pPr algn="ctr"/>
            <a:r>
              <a:rPr lang="ru-RU" sz="1600" b="1" dirty="0" smtClean="0">
                <a:solidFill>
                  <a:schemeClr val="accent2">
                    <a:lumMod val="75000"/>
                  </a:schemeClr>
                </a:solidFill>
              </a:rPr>
              <a:t>Расходы по сохранению и развитию зеленого фонда, улучшению экологической, санитарно-эпидемиологической обстановки (кронирование деревьев, удаление пней, ремонт и замена элементов игрового оборудования, обслуживание газового оборудования, косметический ремонт памятников, )-1087,9 тыс.руб.</a:t>
            </a:r>
          </a:p>
          <a:p>
            <a:pPr algn="ctr"/>
            <a:endParaRPr lang="ru-RU" sz="1600" b="1" dirty="0">
              <a:solidFill>
                <a:schemeClr val="tx1"/>
              </a:solidFill>
            </a:endParaRPr>
          </a:p>
        </p:txBody>
      </p:sp>
      <p:sp>
        <p:nvSpPr>
          <p:cNvPr id="20" name="Прямоугольник 19"/>
          <p:cNvSpPr/>
          <p:nvPr/>
        </p:nvSpPr>
        <p:spPr>
          <a:xfrm>
            <a:off x="0" y="1124744"/>
            <a:ext cx="4572000" cy="504056"/>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accent2">
                    <a:lumMod val="75000"/>
                  </a:schemeClr>
                </a:solidFill>
              </a:rPr>
              <a:t>Расходы по купле-продаже электроэнергии для уличного освещения – 10319,8 тыс.руб.</a:t>
            </a:r>
            <a:endParaRPr lang="ru-RU" sz="1600" b="1" dirty="0">
              <a:solidFill>
                <a:schemeClr val="accent2">
                  <a:lumMod val="75000"/>
                </a:schemeClr>
              </a:solidFill>
            </a:endParaRPr>
          </a:p>
        </p:txBody>
      </p:sp>
      <p:sp>
        <p:nvSpPr>
          <p:cNvPr id="21" name="Прямоугольник 20"/>
          <p:cNvSpPr/>
          <p:nvPr/>
        </p:nvSpPr>
        <p:spPr>
          <a:xfrm>
            <a:off x="4716016" y="1124744"/>
            <a:ext cx="4427984" cy="504056"/>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accent2">
                    <a:lumMod val="75000"/>
                  </a:schemeClr>
                </a:solidFill>
              </a:rPr>
              <a:t>Расходы по содержанию и текущему ремонту систем уличного освещения-1587,1 тыс.руб.</a:t>
            </a:r>
            <a:endParaRPr lang="ru-RU" sz="1600" b="1" dirty="0">
              <a:solidFill>
                <a:schemeClr val="accent2">
                  <a:lumMod val="75000"/>
                </a:schemeClr>
              </a:solidFill>
            </a:endParaRPr>
          </a:p>
        </p:txBody>
      </p:sp>
      <p:sp>
        <p:nvSpPr>
          <p:cNvPr id="23" name="Прямоугольник 22"/>
          <p:cNvSpPr/>
          <p:nvPr/>
        </p:nvSpPr>
        <p:spPr>
          <a:xfrm>
            <a:off x="395536" y="0"/>
            <a:ext cx="8568952" cy="830997"/>
          </a:xfrm>
          <a:prstGeom prst="rect">
            <a:avLst/>
          </a:prstGeom>
        </p:spPr>
        <p:txBody>
          <a:bodyPr wrap="square">
            <a:spAutoFit/>
          </a:bodyPr>
          <a:lstStyle/>
          <a:p>
            <a:pPr algn="ctr"/>
            <a:r>
              <a:rPr lang="ru-RU" sz="2400" b="1" dirty="0" smtClean="0"/>
              <a:t> РАСХОДЫ ПРОИЗВЕДЕННЫЕ  ПО ПОДРАЗДЕЛ 0503</a:t>
            </a:r>
          </a:p>
          <a:p>
            <a:pPr algn="ctr"/>
            <a:r>
              <a:rPr lang="ru-RU" sz="2400" b="1" dirty="0" smtClean="0"/>
              <a:t>«БЛАГОУСТРОЙСТВО» </a:t>
            </a:r>
            <a:r>
              <a:rPr lang="ru-RU" sz="2400" b="1" smtClean="0"/>
              <a:t>В 2025 ГОДУ -65925,1 </a:t>
            </a:r>
            <a:r>
              <a:rPr lang="ru-RU" sz="2400" b="1" dirty="0" smtClean="0"/>
              <a:t>ТЫС.РУБ.</a:t>
            </a:r>
            <a:endParaRPr lang="ru-RU" sz="2400" b="1" dirty="0"/>
          </a:p>
        </p:txBody>
      </p:sp>
      <p:sp>
        <p:nvSpPr>
          <p:cNvPr id="25" name="Правая фигурная скобка 24"/>
          <p:cNvSpPr/>
          <p:nvPr/>
        </p:nvSpPr>
        <p:spPr>
          <a:xfrm rot="16200000">
            <a:off x="4535996" y="-1359532"/>
            <a:ext cx="216024" cy="4752528"/>
          </a:xfrm>
          <a:prstGeom prst="rightBrace">
            <a:avLst/>
          </a:prstGeom>
          <a:ln w="444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6" name="Блок-схема: процесс 15"/>
          <p:cNvSpPr/>
          <p:nvPr/>
        </p:nvSpPr>
        <p:spPr>
          <a:xfrm>
            <a:off x="285720" y="5715016"/>
            <a:ext cx="8643966" cy="1142984"/>
          </a:xfrm>
          <a:prstGeom prst="flowChartProcess">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Межбюджетные трансферты , переданные бюджету муниципального образования </a:t>
            </a:r>
            <a:r>
              <a:rPr lang="ru-RU"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Киржачский</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муниципальный район из бюджета   города </a:t>
            </a:r>
            <a:r>
              <a:rPr lang="ru-RU"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Киржач</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в соответствии с заключенным Соглашением – 15913,4 тыс.руб.</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sp>
        <p:nvSpPr>
          <p:cNvPr id="18" name="Прямоугольник 17"/>
          <p:cNvSpPr/>
          <p:nvPr/>
        </p:nvSpPr>
        <p:spPr>
          <a:xfrm>
            <a:off x="2214546" y="3501008"/>
            <a:ext cx="4769214" cy="1499628"/>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Оплата имущественных налогов</a:t>
            </a:r>
          </a:p>
          <a:p>
            <a:pPr algn="ctr"/>
            <a:r>
              <a:rPr lang="ru-RU" b="1" dirty="0" smtClean="0">
                <a:solidFill>
                  <a:schemeClr val="accent2">
                    <a:lumMod val="75000"/>
                  </a:schemeClr>
                </a:solidFill>
              </a:rPr>
              <a:t>-1335,9 тыс.руб.</a:t>
            </a:r>
            <a:endParaRPr lang="ru-RU" b="1" dirty="0">
              <a:solidFill>
                <a:schemeClr val="accent2">
                  <a:lumMod val="75000"/>
                </a:schemeClr>
              </a:solidFill>
            </a:endParaRPr>
          </a:p>
        </p:txBody>
      </p:sp>
      <p:sp>
        <p:nvSpPr>
          <p:cNvPr id="20" name="Прямоугольник 19"/>
          <p:cNvSpPr/>
          <p:nvPr/>
        </p:nvSpPr>
        <p:spPr>
          <a:xfrm>
            <a:off x="0" y="1268760"/>
            <a:ext cx="4572000" cy="2160240"/>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Расходы на выплаты по оплате труда и начисления на оплату труда сотрудникам </a:t>
            </a:r>
          </a:p>
          <a:p>
            <a:pPr algn="ctr"/>
            <a:r>
              <a:rPr lang="ru-RU" b="1" dirty="0" smtClean="0">
                <a:solidFill>
                  <a:schemeClr val="accent2">
                    <a:lumMod val="75000"/>
                  </a:schemeClr>
                </a:solidFill>
              </a:rPr>
              <a:t>МКУ «Управление городским хозяйством – 32644,3 тыс.руб.</a:t>
            </a:r>
            <a:endParaRPr lang="ru-RU" b="1" dirty="0">
              <a:solidFill>
                <a:schemeClr val="accent2">
                  <a:lumMod val="75000"/>
                </a:schemeClr>
              </a:solidFill>
            </a:endParaRPr>
          </a:p>
        </p:txBody>
      </p:sp>
      <p:sp>
        <p:nvSpPr>
          <p:cNvPr id="21" name="Прямоугольник 20"/>
          <p:cNvSpPr/>
          <p:nvPr/>
        </p:nvSpPr>
        <p:spPr>
          <a:xfrm>
            <a:off x="4716016" y="1268760"/>
            <a:ext cx="4427984" cy="2160240"/>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Расходы на обеспечение деятельности </a:t>
            </a:r>
          </a:p>
          <a:p>
            <a:pPr algn="ctr"/>
            <a:r>
              <a:rPr lang="ru-RU" b="1" dirty="0" smtClean="0">
                <a:solidFill>
                  <a:schemeClr val="accent2">
                    <a:lumMod val="75000"/>
                  </a:schemeClr>
                </a:solidFill>
              </a:rPr>
              <a:t>МКУ «Управление городским хозяйством» </a:t>
            </a:r>
            <a:r>
              <a:rPr lang="ru-RU" b="1" smtClean="0">
                <a:solidFill>
                  <a:schemeClr val="accent2">
                    <a:lumMod val="75000"/>
                  </a:schemeClr>
                </a:solidFill>
              </a:rPr>
              <a:t>- 5053,7 </a:t>
            </a:r>
            <a:r>
              <a:rPr lang="ru-RU" b="1" dirty="0" smtClean="0">
                <a:solidFill>
                  <a:schemeClr val="accent2">
                    <a:lumMod val="75000"/>
                  </a:schemeClr>
                </a:solidFill>
              </a:rPr>
              <a:t>тыс.руб.</a:t>
            </a:r>
            <a:endParaRPr lang="ru-RU" b="1" dirty="0">
              <a:solidFill>
                <a:schemeClr val="accent2">
                  <a:lumMod val="75000"/>
                </a:schemeClr>
              </a:solidFill>
            </a:endParaRPr>
          </a:p>
        </p:txBody>
      </p:sp>
      <p:sp>
        <p:nvSpPr>
          <p:cNvPr id="23" name="Прямоугольник 22"/>
          <p:cNvSpPr/>
          <p:nvPr/>
        </p:nvSpPr>
        <p:spPr>
          <a:xfrm>
            <a:off x="395536" y="0"/>
            <a:ext cx="8568952" cy="1200329"/>
          </a:xfrm>
          <a:prstGeom prst="rect">
            <a:avLst/>
          </a:prstGeom>
        </p:spPr>
        <p:txBody>
          <a:bodyPr wrap="square">
            <a:spAutoFit/>
          </a:bodyPr>
          <a:lstStyle/>
          <a:p>
            <a:pPr algn="ctr"/>
            <a:r>
              <a:rPr lang="ru-RU" sz="2400" b="1" dirty="0" smtClean="0"/>
              <a:t> РАСХОДЫ ПРОИЗВЕДЕННЫЕ ПО  ПОДРАЗДЕЛУ 0505</a:t>
            </a:r>
          </a:p>
          <a:p>
            <a:pPr algn="ctr"/>
            <a:r>
              <a:rPr lang="ru-RU" sz="2400" b="1" dirty="0" smtClean="0"/>
              <a:t>«ДРУГИЕ ВОПРОСЫ В ОБЛАСТИ ЖКХ» В 2025 ГОДУ -66063,0 тыс.руб.</a:t>
            </a:r>
            <a:endParaRPr lang="ru-RU" sz="2400" b="1" dirty="0"/>
          </a:p>
        </p:txBody>
      </p:sp>
      <p:sp>
        <p:nvSpPr>
          <p:cNvPr id="25" name="Правая фигурная скобка 24"/>
          <p:cNvSpPr/>
          <p:nvPr/>
        </p:nvSpPr>
        <p:spPr>
          <a:xfrm rot="16200000">
            <a:off x="4535996" y="-1143508"/>
            <a:ext cx="216024" cy="4752528"/>
          </a:xfrm>
          <a:prstGeom prst="rightBrace">
            <a:avLst/>
          </a:prstGeom>
          <a:ln w="444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8" name="Прямоугольник 7"/>
          <p:cNvSpPr/>
          <p:nvPr/>
        </p:nvSpPr>
        <p:spPr>
          <a:xfrm>
            <a:off x="1571604" y="5214950"/>
            <a:ext cx="6786610" cy="13430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Межбюджетные  трансферты бюджету муниципального образования  </a:t>
            </a:r>
            <a:r>
              <a:rPr lang="ru-RU"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Киржачский</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муниципальный район из бюджета города </a:t>
            </a:r>
            <a:r>
              <a:rPr lang="ru-RU"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Киржач</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на содержание МКУ «Управление городским хозяйством» согласно заключенного Соглашения – 27029,1 тыс.руб.</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1115616" y="188640"/>
            <a:ext cx="7848872" cy="1877437"/>
          </a:xfrm>
          <a:prstGeom prst="rect">
            <a:avLst/>
          </a:prstGeom>
        </p:spPr>
        <p:txBody>
          <a:bodyPr wrap="square">
            <a:spAutoFit/>
          </a:bodyPr>
          <a:lstStyle/>
          <a:p>
            <a:pPr algn="ctr"/>
            <a:r>
              <a:rPr lang="ru-RU" sz="2400" b="1" dirty="0" smtClean="0"/>
              <a:t>РАСХОДЫ  ПРОИЗВЕДЕННЫЕ ПО РАЗДЕЛУ  04 </a:t>
            </a:r>
          </a:p>
          <a:p>
            <a:pPr algn="ctr"/>
            <a:r>
              <a:rPr lang="ru-RU" sz="2400" b="1" dirty="0" smtClean="0"/>
              <a:t>«НАЦИОНАЛЬНАЯ ЭКОНОМИКА»</a:t>
            </a:r>
          </a:p>
          <a:p>
            <a:pPr algn="ctr"/>
            <a:r>
              <a:rPr lang="ru-RU" sz="2000" b="1" u="sng" dirty="0" smtClean="0"/>
              <a:t>Доля финансирования в общем объеме расходов – 67,3%</a:t>
            </a:r>
          </a:p>
          <a:p>
            <a:pPr algn="ctr"/>
            <a:endParaRPr lang="ru-RU" sz="2400" b="1" dirty="0" smtClean="0"/>
          </a:p>
          <a:p>
            <a:pPr algn="ctr"/>
            <a:endParaRPr lang="ru-RU" sz="2400" b="1" dirty="0"/>
          </a:p>
        </p:txBody>
      </p:sp>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graphicFrame>
        <p:nvGraphicFramePr>
          <p:cNvPr id="10" name="Диаграмма 9"/>
          <p:cNvGraphicFramePr/>
          <p:nvPr/>
        </p:nvGraphicFramePr>
        <p:xfrm>
          <a:off x="251520" y="1268760"/>
          <a:ext cx="8640960" cy="53285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3" cstate="print"/>
          <a:stretch>
            <a:fillRect/>
          </a:stretch>
        </p:blipFill>
        <p:spPr>
          <a:xfrm>
            <a:off x="1" y="0"/>
            <a:ext cx="1114883" cy="980728"/>
          </a:xfrm>
          <a:prstGeom prst="rect">
            <a:avLst/>
          </a:prstGeom>
        </p:spPr>
      </p:pic>
      <p:sp>
        <p:nvSpPr>
          <p:cNvPr id="10" name="Прямоугольник 9"/>
          <p:cNvSpPr/>
          <p:nvPr/>
        </p:nvSpPr>
        <p:spPr>
          <a:xfrm>
            <a:off x="0" y="5157192"/>
            <a:ext cx="9144000" cy="1700808"/>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Муниципальная программа </a:t>
            </a:r>
          </a:p>
          <a:p>
            <a:pPr algn="ctr"/>
            <a:r>
              <a:rPr lang="ru-RU" b="1" dirty="0" smtClean="0">
                <a:solidFill>
                  <a:schemeClr val="accent2">
                    <a:lumMod val="75000"/>
                  </a:schemeClr>
                </a:solidFill>
              </a:rPr>
              <a:t>«Совершенствование системы управления муниципальным имуществом»</a:t>
            </a:r>
          </a:p>
          <a:p>
            <a:pPr algn="ctr"/>
            <a:r>
              <a:rPr lang="ru-RU" b="1" dirty="0" smtClean="0">
                <a:solidFill>
                  <a:schemeClr val="accent2">
                    <a:lumMod val="75000"/>
                  </a:schemeClr>
                </a:solidFill>
              </a:rPr>
              <a:t>(обеспечение приватизации и проведение предпродажной подготовки объектов приватизации, оценка недвижимости, признание прав и регулирование отношений по государственной и муниципальной собственности, оплата муниципальной доли за проведение обследования МКД специализированной организацией-892,6 тыс.руб.)</a:t>
            </a:r>
            <a:endParaRPr lang="ru-RU" b="1" dirty="0">
              <a:solidFill>
                <a:schemeClr val="accent2">
                  <a:lumMod val="75000"/>
                </a:schemeClr>
              </a:solidFill>
            </a:endParaRPr>
          </a:p>
        </p:txBody>
      </p:sp>
      <p:sp>
        <p:nvSpPr>
          <p:cNvPr id="18" name="Прямоугольник 17"/>
          <p:cNvSpPr/>
          <p:nvPr/>
        </p:nvSpPr>
        <p:spPr>
          <a:xfrm>
            <a:off x="0" y="2636912"/>
            <a:ext cx="9144000" cy="244827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Другие общегосударственные вопросы </a:t>
            </a:r>
          </a:p>
          <a:p>
            <a:pPr algn="ctr"/>
            <a:r>
              <a:rPr lang="ru-RU" b="1" dirty="0" smtClean="0">
                <a:solidFill>
                  <a:schemeClr val="accent2">
                    <a:lumMod val="75000"/>
                  </a:schemeClr>
                </a:solidFill>
              </a:rPr>
              <a:t>(расходы по размещению информации в СМИ, представительские расходы, оформление подписки газет уличкомам и домкомам, уплата членских взносов в Ассоциации, оплата госпошлины и возмещение судебных расходов, присвоение почетного звания «Человек года», оплата аудиторских расходов, приобретение подарков ветеранам, участникам ВОВ, ветеранам труда, в связи с 90,95 и 100-летием, поощрение активных участников территориального общественного самоуправления, оплата эфирного времени кабельного телевидения, проведение мероприятий муниципального значения, оплата аренды недвижимого имущества) – 13565,8 тыс.руб.</a:t>
            </a:r>
            <a:endParaRPr lang="ru-RU" b="1" dirty="0">
              <a:solidFill>
                <a:schemeClr val="accent2">
                  <a:lumMod val="75000"/>
                </a:schemeClr>
              </a:solidFill>
            </a:endParaRPr>
          </a:p>
        </p:txBody>
      </p:sp>
      <p:sp>
        <p:nvSpPr>
          <p:cNvPr id="20" name="Прямоугольник 19"/>
          <p:cNvSpPr/>
          <p:nvPr/>
        </p:nvSpPr>
        <p:spPr>
          <a:xfrm>
            <a:off x="0" y="1268760"/>
            <a:ext cx="4572000" cy="1302984"/>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Расходы на выплаты по оплате труда и начисления на оплату труда сотрудникам администрации,  Совета народных депутатов, выплаты при ликвидации- 31862,2 тыс.руб.</a:t>
            </a:r>
            <a:endParaRPr lang="ru-RU" b="1" dirty="0">
              <a:solidFill>
                <a:schemeClr val="accent2">
                  <a:lumMod val="75000"/>
                </a:schemeClr>
              </a:solidFill>
            </a:endParaRPr>
          </a:p>
        </p:txBody>
      </p:sp>
      <p:sp>
        <p:nvSpPr>
          <p:cNvPr id="23" name="Прямоугольник 22"/>
          <p:cNvSpPr/>
          <p:nvPr/>
        </p:nvSpPr>
        <p:spPr>
          <a:xfrm>
            <a:off x="395536" y="0"/>
            <a:ext cx="8568952" cy="1200329"/>
          </a:xfrm>
          <a:prstGeom prst="rect">
            <a:avLst/>
          </a:prstGeom>
        </p:spPr>
        <p:txBody>
          <a:bodyPr wrap="square">
            <a:spAutoFit/>
          </a:bodyPr>
          <a:lstStyle/>
          <a:p>
            <a:pPr algn="ctr"/>
            <a:r>
              <a:rPr lang="ru-RU" sz="2400" b="1" dirty="0" smtClean="0"/>
              <a:t> РАСХОДЫ  ПРОИЗВЕДЕННЫЕ ПО  РАЗДЕЛУ 01</a:t>
            </a:r>
          </a:p>
          <a:p>
            <a:pPr algn="ctr"/>
            <a:r>
              <a:rPr lang="ru-RU" sz="2400" b="1" dirty="0" smtClean="0"/>
              <a:t>«ОБЩЕГОСУДАРСТВЕННЫЕ ВОПРОСЫ» В 2025 ГОДУ  - 46769,3 тыс.руб.</a:t>
            </a:r>
            <a:endParaRPr lang="ru-RU" sz="2400" b="1" dirty="0"/>
          </a:p>
        </p:txBody>
      </p:sp>
      <p:sp>
        <p:nvSpPr>
          <p:cNvPr id="25" name="Правая фигурная скобка 24"/>
          <p:cNvSpPr/>
          <p:nvPr/>
        </p:nvSpPr>
        <p:spPr>
          <a:xfrm rot="16200000">
            <a:off x="4608004" y="-1215516"/>
            <a:ext cx="216024" cy="4752528"/>
          </a:xfrm>
          <a:prstGeom prst="rightBrace">
            <a:avLst/>
          </a:prstGeom>
          <a:ln w="444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1" name="Прямоугольник 10"/>
          <p:cNvSpPr/>
          <p:nvPr/>
        </p:nvSpPr>
        <p:spPr>
          <a:xfrm>
            <a:off x="4716016" y="1268760"/>
            <a:ext cx="4427984" cy="1296144"/>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Расходы на оплату налога на землю, находящуюся в собственности администрации, оплата услуг по диспансеризации муниципальных служащих-448,7 тыс.руб.</a:t>
            </a:r>
            <a:endParaRPr lang="ru-RU" b="1" dirty="0">
              <a:solidFill>
                <a:schemeClr val="accent2">
                  <a:lumMod val="7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1115616" y="188640"/>
            <a:ext cx="7848872" cy="1877437"/>
          </a:xfrm>
          <a:prstGeom prst="rect">
            <a:avLst/>
          </a:prstGeom>
        </p:spPr>
        <p:txBody>
          <a:bodyPr wrap="square">
            <a:spAutoFit/>
          </a:bodyPr>
          <a:lstStyle/>
          <a:p>
            <a:pPr algn="ctr"/>
            <a:r>
              <a:rPr lang="ru-RU" sz="2400" b="1" dirty="0" smtClean="0"/>
              <a:t>РАСХОДЫ ПРОИЗВЕДЕННЫЕ ПО   РАЗДЕЛУ 08 </a:t>
            </a:r>
          </a:p>
          <a:p>
            <a:pPr algn="ctr"/>
            <a:r>
              <a:rPr lang="ru-RU" sz="2400" b="1" dirty="0" smtClean="0"/>
              <a:t>«КУЛЬТУРА, КИНЕМАТОГРАФИЯ» В 2025 ГОДУ </a:t>
            </a:r>
          </a:p>
          <a:p>
            <a:pPr algn="ctr"/>
            <a:r>
              <a:rPr lang="ru-RU" sz="2000" b="1" u="sng" dirty="0" smtClean="0"/>
              <a:t>Доля финансирования в общем объеме расходов –2,6%</a:t>
            </a:r>
          </a:p>
          <a:p>
            <a:pPr algn="ctr"/>
            <a:endParaRPr lang="ru-RU" sz="2400" b="1" dirty="0"/>
          </a:p>
          <a:p>
            <a:pPr algn="ctr"/>
            <a:endParaRPr lang="ru-RU" sz="2400" b="1" dirty="0"/>
          </a:p>
        </p:txBody>
      </p:sp>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graphicFrame>
        <p:nvGraphicFramePr>
          <p:cNvPr id="10" name="Диаграмма 9"/>
          <p:cNvGraphicFramePr/>
          <p:nvPr/>
        </p:nvGraphicFramePr>
        <p:xfrm>
          <a:off x="251520" y="1268760"/>
          <a:ext cx="8640960" cy="53285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1115616" y="188640"/>
            <a:ext cx="7848872" cy="1938992"/>
          </a:xfrm>
          <a:prstGeom prst="rect">
            <a:avLst/>
          </a:prstGeom>
        </p:spPr>
        <p:txBody>
          <a:bodyPr wrap="square">
            <a:spAutoFit/>
          </a:bodyPr>
          <a:lstStyle/>
          <a:p>
            <a:pPr algn="ctr"/>
            <a:r>
              <a:rPr lang="ru-RU" sz="2400" b="1" dirty="0" smtClean="0"/>
              <a:t>РАСХОДЫ ПРОИЗВЕДЕННЫЕ ПО  РАЗДЕЛ 11 </a:t>
            </a:r>
          </a:p>
          <a:p>
            <a:pPr algn="ctr"/>
            <a:r>
              <a:rPr lang="ru-RU" sz="2400" b="1" dirty="0" smtClean="0"/>
              <a:t>«ФИЗИЧЕСКАЯ КУЛЬТУРА И СПОРТ» В 2025 ГОДУ-10020,1 тыс.руб.</a:t>
            </a:r>
          </a:p>
          <a:p>
            <a:pPr algn="ctr"/>
            <a:endParaRPr lang="ru-RU" sz="2400" b="1" dirty="0"/>
          </a:p>
          <a:p>
            <a:pPr algn="ctr"/>
            <a:endParaRPr lang="ru-RU" sz="2400" b="1" dirty="0"/>
          </a:p>
        </p:txBody>
      </p:sp>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sp>
        <p:nvSpPr>
          <p:cNvPr id="6" name="Прямоугольник 5"/>
          <p:cNvSpPr/>
          <p:nvPr/>
        </p:nvSpPr>
        <p:spPr>
          <a:xfrm>
            <a:off x="1979712" y="1196752"/>
            <a:ext cx="6408712" cy="369332"/>
          </a:xfrm>
          <a:prstGeom prst="rect">
            <a:avLst/>
          </a:prstGeom>
        </p:spPr>
        <p:txBody>
          <a:bodyPr wrap="square">
            <a:spAutoFit/>
          </a:bodyPr>
          <a:lstStyle/>
          <a:p>
            <a:pPr algn="ctr"/>
            <a:r>
              <a:rPr lang="ru-RU" b="1" u="sng" dirty="0" smtClean="0"/>
              <a:t>Доля финансирования в общем объеме расходов – 1,3%</a:t>
            </a:r>
          </a:p>
        </p:txBody>
      </p:sp>
      <p:sp>
        <p:nvSpPr>
          <p:cNvPr id="7" name="Прямоугольник 6"/>
          <p:cNvSpPr/>
          <p:nvPr/>
        </p:nvSpPr>
        <p:spPr>
          <a:xfrm>
            <a:off x="251520" y="2564904"/>
            <a:ext cx="8712968" cy="1944216"/>
          </a:xfrm>
          <a:prstGeom prst="rect">
            <a:avLst/>
          </a:prstGeom>
          <a:solidFill>
            <a:srgbClr val="CC33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ru-RU" sz="1600" b="1" dirty="0" smtClean="0">
                <a:solidFill>
                  <a:schemeClr val="tx1"/>
                </a:solidFill>
              </a:rPr>
              <a:t>Представление субсидии на выполнение муниципального задания </a:t>
            </a:r>
          </a:p>
          <a:p>
            <a:pPr algn="ctr"/>
            <a:r>
              <a:rPr lang="ru-RU" sz="1600" b="1" dirty="0" smtClean="0">
                <a:solidFill>
                  <a:schemeClr val="tx1"/>
                </a:solidFill>
              </a:rPr>
              <a:t>МБУ СДЦ «Торпедо».                                                                                                                             Решением СНД </a:t>
            </a:r>
            <a:r>
              <a:rPr lang="ru-RU" sz="1600" b="1" dirty="0" err="1" smtClean="0">
                <a:solidFill>
                  <a:schemeClr val="tx1"/>
                </a:solidFill>
              </a:rPr>
              <a:t>г.Киржач</a:t>
            </a:r>
            <a:r>
              <a:rPr lang="ru-RU" sz="1600" b="1" dirty="0" smtClean="0">
                <a:solidFill>
                  <a:schemeClr val="tx1"/>
                </a:solidFill>
              </a:rPr>
              <a:t> от 30.05.2024 № 66/433 муниципальному образованию  </a:t>
            </a:r>
            <a:r>
              <a:rPr lang="ru-RU" sz="1600" b="1" dirty="0" err="1" smtClean="0">
                <a:solidFill>
                  <a:schemeClr val="tx1"/>
                </a:solidFill>
              </a:rPr>
              <a:t>Киржачский</a:t>
            </a:r>
            <a:r>
              <a:rPr lang="ru-RU" sz="1600" b="1" dirty="0" smtClean="0">
                <a:solidFill>
                  <a:schemeClr val="tx1"/>
                </a:solidFill>
              </a:rPr>
              <a:t> район на срок с 01.08.2024 до 31.12.2028 переданы полномочия по развитию на территории поселения физической культуры, школьного спорта и массового спорта, организация проведения официальных физкультурно-оздоровительных и спортивных мероприятий поселения</a:t>
            </a:r>
            <a:endParaRPr lang="ru-RU" sz="1600" b="1" dirty="0">
              <a:solidFill>
                <a:schemeClr val="tx1"/>
              </a:solidFill>
            </a:endParaRPr>
          </a:p>
        </p:txBody>
      </p:sp>
      <p:sp>
        <p:nvSpPr>
          <p:cNvPr id="8" name="Прямоугольник 7"/>
          <p:cNvSpPr/>
          <p:nvPr/>
        </p:nvSpPr>
        <p:spPr>
          <a:xfrm>
            <a:off x="6516216" y="1556792"/>
            <a:ext cx="1872208" cy="369332"/>
          </a:xfrm>
          <a:prstGeom prst="rect">
            <a:avLst/>
          </a:prstGeom>
        </p:spPr>
        <p:txBody>
          <a:bodyPr wrap="square">
            <a:spAutoFit/>
          </a:bodyPr>
          <a:lstStyle/>
          <a:p>
            <a:r>
              <a:rPr lang="ru-RU" dirty="0"/>
              <a:t>в</a:t>
            </a:r>
            <a:r>
              <a:rPr lang="ru-RU" dirty="0" smtClean="0"/>
              <a:t> тысячах рублей</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3" cstate="print"/>
          <a:stretch>
            <a:fillRect/>
          </a:stretch>
        </p:blipFill>
        <p:spPr>
          <a:xfrm>
            <a:off x="1" y="0"/>
            <a:ext cx="1114883" cy="980728"/>
          </a:xfrm>
          <a:prstGeom prst="rect">
            <a:avLst/>
          </a:prstGeom>
        </p:spPr>
      </p:pic>
      <p:sp>
        <p:nvSpPr>
          <p:cNvPr id="18" name="Прямоугольник 17"/>
          <p:cNvSpPr/>
          <p:nvPr/>
        </p:nvSpPr>
        <p:spPr>
          <a:xfrm>
            <a:off x="4716016" y="2708920"/>
            <a:ext cx="4427984" cy="1656184"/>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Межбюджетные трансферты бюджету Киржачского района на предоставление многодетным семьям социальных выплат на строительство индивидуального жилого дома-877,5 тыс.руб.</a:t>
            </a:r>
            <a:endParaRPr lang="ru-RU" b="1" dirty="0">
              <a:solidFill>
                <a:schemeClr val="accent2">
                  <a:lumMod val="75000"/>
                </a:schemeClr>
              </a:solidFill>
            </a:endParaRPr>
          </a:p>
        </p:txBody>
      </p:sp>
      <p:sp>
        <p:nvSpPr>
          <p:cNvPr id="20" name="Прямоугольник 19"/>
          <p:cNvSpPr/>
          <p:nvPr/>
        </p:nvSpPr>
        <p:spPr>
          <a:xfrm>
            <a:off x="0" y="1124744"/>
            <a:ext cx="4572000" cy="1224136"/>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Ежемесячная доплата к муниципальной пенсии- 787,3 тыс.руб.</a:t>
            </a:r>
            <a:endParaRPr lang="ru-RU" b="1" dirty="0">
              <a:solidFill>
                <a:schemeClr val="accent2">
                  <a:lumMod val="75000"/>
                </a:schemeClr>
              </a:solidFill>
            </a:endParaRPr>
          </a:p>
        </p:txBody>
      </p:sp>
      <p:sp>
        <p:nvSpPr>
          <p:cNvPr id="21" name="Прямоугольник 20"/>
          <p:cNvSpPr/>
          <p:nvPr/>
        </p:nvSpPr>
        <p:spPr>
          <a:xfrm>
            <a:off x="4716016" y="1124744"/>
            <a:ext cx="4427984" cy="1296144"/>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Равная доступность услуг общественного транспорта общего пользования для отдельных категорий граждан за счет областного и местного бюджетов-876,8 тыс.руб.</a:t>
            </a:r>
            <a:endParaRPr lang="ru-RU" b="1" dirty="0">
              <a:solidFill>
                <a:schemeClr val="accent2">
                  <a:lumMod val="75000"/>
                </a:schemeClr>
              </a:solidFill>
            </a:endParaRPr>
          </a:p>
        </p:txBody>
      </p:sp>
      <p:sp>
        <p:nvSpPr>
          <p:cNvPr id="23" name="Прямоугольник 22"/>
          <p:cNvSpPr/>
          <p:nvPr/>
        </p:nvSpPr>
        <p:spPr>
          <a:xfrm>
            <a:off x="395536" y="0"/>
            <a:ext cx="8568952" cy="830997"/>
          </a:xfrm>
          <a:prstGeom prst="rect">
            <a:avLst/>
          </a:prstGeom>
        </p:spPr>
        <p:txBody>
          <a:bodyPr wrap="square">
            <a:spAutoFit/>
          </a:bodyPr>
          <a:lstStyle/>
          <a:p>
            <a:pPr algn="ctr"/>
            <a:r>
              <a:rPr lang="ru-RU" sz="2400" b="1" dirty="0" smtClean="0"/>
              <a:t>РАСХОДЫ ПРОИЗВЕДЕННЫЕ ПО РАЗДЕЛУ 10</a:t>
            </a:r>
          </a:p>
          <a:p>
            <a:pPr algn="ctr"/>
            <a:r>
              <a:rPr lang="ru-RU" sz="2400" b="1" dirty="0" smtClean="0"/>
              <a:t>«СОЦИАЛЬНАЯ ПОЛИТИКА» В 2025 ГОДУ -6333,8 ТЫС.РУБ.</a:t>
            </a:r>
            <a:endParaRPr lang="ru-RU" sz="2400" b="1" dirty="0"/>
          </a:p>
        </p:txBody>
      </p:sp>
      <p:sp>
        <p:nvSpPr>
          <p:cNvPr id="25" name="Правая фигурная скобка 24"/>
          <p:cNvSpPr/>
          <p:nvPr/>
        </p:nvSpPr>
        <p:spPr>
          <a:xfrm rot="16200000">
            <a:off x="4535996" y="-1359532"/>
            <a:ext cx="216024" cy="4752528"/>
          </a:xfrm>
          <a:prstGeom prst="rightBrace">
            <a:avLst/>
          </a:prstGeom>
          <a:ln w="444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1" name="Прямоугольник 10"/>
          <p:cNvSpPr/>
          <p:nvPr/>
        </p:nvSpPr>
        <p:spPr>
          <a:xfrm>
            <a:off x="0" y="2636912"/>
            <a:ext cx="4427984" cy="1296144"/>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Предоставление молодым семьям социальных выплат на приобретение (строительство) жилья за счет средств областного и местного бюджетов-2368,8 тыс.руб.</a:t>
            </a:r>
            <a:endParaRPr lang="ru-RU" b="1" dirty="0">
              <a:solidFill>
                <a:schemeClr val="accent2">
                  <a:lumMod val="75000"/>
                </a:schemeClr>
              </a:solidFill>
            </a:endParaRPr>
          </a:p>
        </p:txBody>
      </p:sp>
      <p:sp>
        <p:nvSpPr>
          <p:cNvPr id="10" name="Прямоугольник 9"/>
          <p:cNvSpPr/>
          <p:nvPr/>
        </p:nvSpPr>
        <p:spPr>
          <a:xfrm>
            <a:off x="0" y="4286256"/>
            <a:ext cx="4572000"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Предоставление муниципальной субсидии, выплачиваемой в целях соблюдения установленного предельного индекса изменения размера вносимой гражданами платы за коммунальные услуги -1423,4 тыс.руб.</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1187624" y="0"/>
            <a:ext cx="7956376" cy="2185214"/>
          </a:xfrm>
          <a:prstGeom prst="rect">
            <a:avLst/>
          </a:prstGeom>
        </p:spPr>
        <p:txBody>
          <a:bodyPr wrap="square">
            <a:spAutoFit/>
          </a:bodyPr>
          <a:lstStyle/>
          <a:p>
            <a:pPr algn="ctr"/>
            <a:r>
              <a:rPr lang="ru-RU" sz="2200" b="1" dirty="0" smtClean="0"/>
              <a:t>РАСХОДЫ  ПРОИЗВЕДЕННЫЕ ПО  РАЗДЕЛУ 03 «НАЦИОНАЛЬНАЯ БЕЗОПАСНОСТЬ И ПРАВООХРАНИТЕЛЬНАЯ ДЕЯТЕЛЬНОСТЬ» В 2025 ГОДУ – 6025,7 ТЫС.РУБ.</a:t>
            </a:r>
          </a:p>
          <a:p>
            <a:pPr algn="ctr"/>
            <a:endParaRPr lang="ru-RU" sz="2200" b="1" dirty="0" smtClean="0"/>
          </a:p>
          <a:p>
            <a:pPr algn="ctr"/>
            <a:endParaRPr lang="ru-RU" sz="2400" b="1" dirty="0"/>
          </a:p>
          <a:p>
            <a:pPr algn="ctr"/>
            <a:endParaRPr lang="ru-RU" sz="2400" b="1" dirty="0"/>
          </a:p>
        </p:txBody>
      </p:sp>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graphicFrame>
        <p:nvGraphicFramePr>
          <p:cNvPr id="5" name="Диаграмма 4"/>
          <p:cNvGraphicFramePr/>
          <p:nvPr/>
        </p:nvGraphicFramePr>
        <p:xfrm>
          <a:off x="2195736" y="1844824"/>
          <a:ext cx="6552728" cy="3168352"/>
        </p:xfrm>
        <a:graphic>
          <a:graphicData uri="http://schemas.openxmlformats.org/drawingml/2006/chart">
            <c:chart xmlns:c="http://schemas.openxmlformats.org/drawingml/2006/chart" xmlns:r="http://schemas.openxmlformats.org/officeDocument/2006/relationships" r:id="rId3"/>
          </a:graphicData>
        </a:graphic>
      </p:graphicFrame>
      <p:sp>
        <p:nvSpPr>
          <p:cNvPr id="6" name="Прямоугольник 5"/>
          <p:cNvSpPr/>
          <p:nvPr/>
        </p:nvSpPr>
        <p:spPr>
          <a:xfrm>
            <a:off x="1979712" y="908720"/>
            <a:ext cx="6336704" cy="369332"/>
          </a:xfrm>
          <a:prstGeom prst="rect">
            <a:avLst/>
          </a:prstGeom>
        </p:spPr>
        <p:txBody>
          <a:bodyPr wrap="square">
            <a:spAutoFit/>
          </a:bodyPr>
          <a:lstStyle/>
          <a:p>
            <a:pPr algn="ctr"/>
            <a:r>
              <a:rPr lang="ru-RU" b="1" u="sng" dirty="0" smtClean="0"/>
              <a:t>Доля финансирования в общем объеме расходов – 0,8%</a:t>
            </a:r>
          </a:p>
        </p:txBody>
      </p:sp>
      <p:sp>
        <p:nvSpPr>
          <p:cNvPr id="7" name="Прямоугольник 6"/>
          <p:cNvSpPr/>
          <p:nvPr/>
        </p:nvSpPr>
        <p:spPr>
          <a:xfrm>
            <a:off x="0" y="1628800"/>
            <a:ext cx="8964488" cy="3888432"/>
          </a:xfrm>
          <a:prstGeom prst="rect">
            <a:avLst/>
          </a:prstGeom>
          <a:solidFill>
            <a:srgbClr val="CC0066"/>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ru-RU" sz="1600" b="1" dirty="0" smtClean="0">
                <a:solidFill>
                  <a:schemeClr val="tx1"/>
                </a:solidFill>
              </a:rPr>
              <a:t>Межбюджетные трансферты, переданные администрации Киржачского района на содержание ЕДДС, ликвидация очагов возгорания сухой травы в весенне-осенний период, установка и ремонт пожарных гидрантов, организация мест массового отдыха, эксплуатация гидротехнического сооружения, расходы на обеспечение работоспособности системы видеонаблюдения, изготовление печатных памяток на противопожарную тематику, расходы по изготовлению печатных памяток по тематике противодействия экстремизму и терроризму:           - межбюджетные трансферты  муниципальному образованию </a:t>
            </a:r>
            <a:r>
              <a:rPr lang="ru-RU" sz="1600" b="1" dirty="0" err="1" smtClean="0">
                <a:solidFill>
                  <a:schemeClr val="tx1"/>
                </a:solidFill>
              </a:rPr>
              <a:t>Киржачский</a:t>
            </a:r>
            <a:r>
              <a:rPr lang="ru-RU" sz="1600" b="1" dirty="0" smtClean="0">
                <a:solidFill>
                  <a:schemeClr val="tx1"/>
                </a:solidFill>
              </a:rPr>
              <a:t> район по содержанию ЕДДС – 5014,6  тыс.руб.;                                                                                                                                                 -расходы по ликвидации очагов возгорания сухой травы в весенне-летний период – 99,3тыс.руб.;</a:t>
            </a:r>
          </a:p>
          <a:p>
            <a:pPr algn="ctr"/>
            <a:r>
              <a:rPr lang="ru-RU" sz="1600" b="1" dirty="0" smtClean="0">
                <a:solidFill>
                  <a:schemeClr val="tx1"/>
                </a:solidFill>
              </a:rPr>
              <a:t>- расходы по соблюдению законодательства в области безопасности гидротехнических сооружений –507,6 </a:t>
            </a:r>
            <a:r>
              <a:rPr lang="ru-RU" sz="1600" b="1" dirty="0" err="1" smtClean="0">
                <a:solidFill>
                  <a:schemeClr val="tx1"/>
                </a:solidFill>
              </a:rPr>
              <a:t>тыс.руб</a:t>
            </a:r>
            <a:r>
              <a:rPr lang="ru-RU" sz="1600" b="1" dirty="0" smtClean="0">
                <a:solidFill>
                  <a:schemeClr val="tx1"/>
                </a:solidFill>
              </a:rPr>
              <a:t>;</a:t>
            </a:r>
          </a:p>
          <a:p>
            <a:pPr algn="ctr">
              <a:buFontTx/>
              <a:buChar char="-"/>
            </a:pPr>
            <a:r>
              <a:rPr lang="ru-RU" sz="1600" b="1" dirty="0" smtClean="0">
                <a:solidFill>
                  <a:schemeClr val="tx1"/>
                </a:solidFill>
              </a:rPr>
              <a:t>расходы по организации мест массового отдыха на водных объектах – 215,1 тыс.руб.;                    </a:t>
            </a:r>
          </a:p>
          <a:p>
            <a:pPr algn="ctr">
              <a:buFontTx/>
              <a:buChar char="-"/>
            </a:pPr>
            <a:r>
              <a:rPr lang="ru-RU" sz="1600" b="1" dirty="0" smtClean="0">
                <a:solidFill>
                  <a:schemeClr val="tx1"/>
                </a:solidFill>
              </a:rPr>
              <a:t>  - расходы по обеспечению работоспособности системы  видеонаблюдения города </a:t>
            </a:r>
            <a:r>
              <a:rPr lang="ru-RU" sz="1600" b="1" dirty="0" err="1" smtClean="0">
                <a:solidFill>
                  <a:schemeClr val="tx1"/>
                </a:solidFill>
              </a:rPr>
              <a:t>Киржач</a:t>
            </a:r>
            <a:endParaRPr lang="ru-RU" sz="1600" b="1" dirty="0" smtClean="0">
              <a:solidFill>
                <a:schemeClr val="tx1"/>
              </a:solidFill>
            </a:endParaRPr>
          </a:p>
          <a:p>
            <a:pPr algn="ctr"/>
            <a:r>
              <a:rPr lang="ru-RU" sz="1600" b="1" dirty="0" smtClean="0">
                <a:solidFill>
                  <a:schemeClr val="tx1"/>
                </a:solidFill>
              </a:rPr>
              <a:t> – 119,1 -тыс.руб.;</a:t>
            </a:r>
          </a:p>
          <a:p>
            <a:pPr algn="ctr"/>
            <a:r>
              <a:rPr lang="ru-RU" sz="1600" b="1" dirty="0" smtClean="0">
                <a:solidFill>
                  <a:schemeClr val="tx1"/>
                </a:solidFill>
              </a:rPr>
              <a:t>-расходы по исполнительному листу – 70,0 тыс.руб.</a:t>
            </a:r>
          </a:p>
          <a:p>
            <a:pPr algn="ctr"/>
            <a:endParaRPr lang="ru-RU" sz="1600" b="1" dirty="0" smtClean="0">
              <a:solidFill>
                <a:schemeClr val="tx1"/>
              </a:solidFill>
            </a:endParaRPr>
          </a:p>
          <a:p>
            <a:pPr algn="ctr"/>
            <a:endParaRPr lang="ru-RU" sz="1600" b="1"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1115616" y="0"/>
            <a:ext cx="8028384" cy="1938992"/>
          </a:xfrm>
          <a:prstGeom prst="rect">
            <a:avLst/>
          </a:prstGeom>
        </p:spPr>
        <p:txBody>
          <a:bodyPr wrap="square">
            <a:spAutoFit/>
          </a:bodyPr>
          <a:lstStyle/>
          <a:p>
            <a:pPr algn="ctr"/>
            <a:r>
              <a:rPr lang="ru-RU" sz="2400" b="1" dirty="0" smtClean="0"/>
              <a:t>РАСХОДЫ ПРОИЗВЕДЕННЫЕ ПО  РАЗДЕЛУ 13 «ОБСЛУЖИВАНИЕ ГОСУДАРСТВЕННОГО (МУНИЦИПАЛЬНОГО) ДОЛГА» -7,8 ТЫС.РУБ.</a:t>
            </a:r>
          </a:p>
          <a:p>
            <a:pPr algn="ctr"/>
            <a:endParaRPr lang="ru-RU" sz="2400" b="1" dirty="0"/>
          </a:p>
          <a:p>
            <a:pPr algn="ctr"/>
            <a:endParaRPr lang="ru-RU" sz="2400" b="1" dirty="0"/>
          </a:p>
        </p:txBody>
      </p:sp>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sp>
        <p:nvSpPr>
          <p:cNvPr id="6" name="Прямоугольник 5"/>
          <p:cNvSpPr/>
          <p:nvPr/>
        </p:nvSpPr>
        <p:spPr>
          <a:xfrm>
            <a:off x="2000232" y="1142984"/>
            <a:ext cx="6172168" cy="369332"/>
          </a:xfrm>
          <a:prstGeom prst="rect">
            <a:avLst/>
          </a:prstGeom>
        </p:spPr>
        <p:txBody>
          <a:bodyPr wrap="square">
            <a:spAutoFit/>
          </a:bodyPr>
          <a:lstStyle/>
          <a:p>
            <a:pPr algn="ctr"/>
            <a:r>
              <a:rPr lang="ru-RU" b="1" u="sng" dirty="0" smtClean="0"/>
              <a:t>Доля финансирования в общем объеме расходов – 0,001%</a:t>
            </a:r>
          </a:p>
        </p:txBody>
      </p:sp>
      <p:sp>
        <p:nvSpPr>
          <p:cNvPr id="7" name="Прямоугольник 6"/>
          <p:cNvSpPr/>
          <p:nvPr/>
        </p:nvSpPr>
        <p:spPr>
          <a:xfrm>
            <a:off x="1403648" y="1988840"/>
            <a:ext cx="7056784" cy="2088232"/>
          </a:xfrm>
          <a:prstGeom prst="rect">
            <a:avLst/>
          </a:prstGeom>
          <a:solidFill>
            <a:schemeClr val="bg2">
              <a:lumMod val="2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ru-RU" sz="1600" b="1" dirty="0" smtClean="0">
                <a:solidFill>
                  <a:srgbClr val="FF6600"/>
                </a:solidFill>
              </a:rPr>
              <a:t>За  2025 год расходы по обслуживанию муниципального долга составили 7,8 тыс.рублей. В 2025 году на основании заключенного Договора с муниципальным образованием </a:t>
            </a:r>
            <a:r>
              <a:rPr lang="ru-RU" sz="1600" b="1" dirty="0" err="1" smtClean="0">
                <a:solidFill>
                  <a:srgbClr val="FF6600"/>
                </a:solidFill>
              </a:rPr>
              <a:t>Киржачский</a:t>
            </a:r>
            <a:r>
              <a:rPr lang="ru-RU" sz="1600" b="1" dirty="0" smtClean="0">
                <a:solidFill>
                  <a:srgbClr val="FF6600"/>
                </a:solidFill>
              </a:rPr>
              <a:t> </a:t>
            </a:r>
            <a:r>
              <a:rPr lang="ru-RU" sz="1600" b="1" smtClean="0">
                <a:solidFill>
                  <a:srgbClr val="FF6600"/>
                </a:solidFill>
              </a:rPr>
              <a:t>муниципальный район </a:t>
            </a:r>
            <a:r>
              <a:rPr lang="ru-RU" sz="1600" b="1" dirty="0" smtClean="0">
                <a:solidFill>
                  <a:srgbClr val="FF6600"/>
                </a:solidFill>
              </a:rPr>
              <a:t>бюджету города Киржач предоставлен бюджетный кредит на пополнение остатка средств на едином счете бюджета </a:t>
            </a:r>
            <a:r>
              <a:rPr lang="ru-RU" sz="1600" b="1" dirty="0" err="1" smtClean="0">
                <a:solidFill>
                  <a:srgbClr val="FF6600"/>
                </a:solidFill>
              </a:rPr>
              <a:t>г.Киржач</a:t>
            </a:r>
            <a:r>
              <a:rPr lang="ru-RU" sz="1600" b="1" dirty="0" smtClean="0">
                <a:solidFill>
                  <a:srgbClr val="FF6600"/>
                </a:solidFill>
              </a:rPr>
              <a:t> в сумме 15,0 млн.рублей со ставкой по кредиту 0,1% годовых и датой возврата до 12.12.2025 года. Кредит и уплата процентов за пользованием кредитом возвращены в срок и в полном объеме.</a:t>
            </a:r>
            <a:endParaRPr lang="ru-RU" sz="1600" b="1" dirty="0">
              <a:solidFill>
                <a:srgbClr val="FF66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graphicFrame>
        <p:nvGraphicFramePr>
          <p:cNvPr id="2" name="Диаграмма 1"/>
          <p:cNvGraphicFramePr/>
          <p:nvPr/>
        </p:nvGraphicFramePr>
        <p:xfrm>
          <a:off x="467544" y="1052736"/>
          <a:ext cx="8424936" cy="5256584"/>
        </p:xfrm>
        <a:graphic>
          <a:graphicData uri="http://schemas.openxmlformats.org/drawingml/2006/chart">
            <c:chart xmlns:c="http://schemas.openxmlformats.org/drawingml/2006/chart" xmlns:r="http://schemas.openxmlformats.org/officeDocument/2006/relationships" r:id="rId3"/>
          </a:graphicData>
        </a:graphic>
      </p:graphicFrame>
      <p:sp>
        <p:nvSpPr>
          <p:cNvPr id="3" name="Прямоугольник 2"/>
          <p:cNvSpPr/>
          <p:nvPr/>
        </p:nvSpPr>
        <p:spPr>
          <a:xfrm>
            <a:off x="1835696" y="188640"/>
            <a:ext cx="5976664" cy="830997"/>
          </a:xfrm>
          <a:prstGeom prst="rect">
            <a:avLst/>
          </a:prstGeom>
        </p:spPr>
        <p:txBody>
          <a:bodyPr wrap="square">
            <a:spAutoFit/>
          </a:bodyPr>
          <a:lstStyle/>
          <a:p>
            <a:pPr algn="ctr"/>
            <a:r>
              <a:rPr lang="ru-RU" sz="2400" b="1" dirty="0" smtClean="0"/>
              <a:t>ИСПОЛНЕНИЕ ОСНОВНЫХ  ХАРАКТЕРИСТИК БЮДЖЕТА ЗА </a:t>
            </a:r>
            <a:endParaRPr lang="ru-RU" sz="2400" b="1" dirty="0"/>
          </a:p>
        </p:txBody>
      </p:sp>
      <p:sp>
        <p:nvSpPr>
          <p:cNvPr id="4" name="Прямоугольник 3"/>
          <p:cNvSpPr/>
          <p:nvPr/>
        </p:nvSpPr>
        <p:spPr>
          <a:xfrm>
            <a:off x="7092280" y="764704"/>
            <a:ext cx="1872208" cy="369332"/>
          </a:xfrm>
          <a:prstGeom prst="rect">
            <a:avLst/>
          </a:prstGeom>
        </p:spPr>
        <p:txBody>
          <a:bodyPr wrap="square">
            <a:spAutoFit/>
          </a:bodyPr>
          <a:lstStyle/>
          <a:p>
            <a:r>
              <a:rPr lang="ru-RU" dirty="0"/>
              <a:t>в</a:t>
            </a:r>
            <a:r>
              <a:rPr lang="ru-RU" dirty="0" smtClean="0"/>
              <a:t> тысячах рублей</a:t>
            </a:r>
            <a:endParaRPr lang="ru-RU" dirty="0"/>
          </a:p>
        </p:txBody>
      </p:sp>
      <p:graphicFrame>
        <p:nvGraphicFramePr>
          <p:cNvPr id="6" name="Диаграмма 5"/>
          <p:cNvGraphicFramePr/>
          <p:nvPr/>
        </p:nvGraphicFramePr>
        <p:xfrm>
          <a:off x="4823520" y="3717032"/>
          <a:ext cx="4320480" cy="2780928"/>
        </p:xfrm>
        <a:graphic>
          <a:graphicData uri="http://schemas.openxmlformats.org/drawingml/2006/chart">
            <c:chart xmlns:c="http://schemas.openxmlformats.org/drawingml/2006/chart" xmlns:r="http://schemas.openxmlformats.org/officeDocument/2006/relationships" r:id="rId4"/>
          </a:graphicData>
        </a:graphic>
      </p:graphicFrame>
      <p:pic>
        <p:nvPicPr>
          <p:cNvPr id="11" name="Рисунок 10"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5" cstate="print"/>
          <a:stretch>
            <a:fillRect/>
          </a:stretch>
        </p:blipFill>
        <p:spPr>
          <a:xfrm>
            <a:off x="1" y="0"/>
            <a:ext cx="1114883" cy="98072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395536" y="188640"/>
            <a:ext cx="8568952" cy="830997"/>
          </a:xfrm>
          <a:prstGeom prst="rect">
            <a:avLst/>
          </a:prstGeom>
        </p:spPr>
        <p:txBody>
          <a:bodyPr wrap="square">
            <a:spAutoFit/>
          </a:bodyPr>
          <a:lstStyle/>
          <a:p>
            <a:pPr algn="ctr"/>
            <a:r>
              <a:rPr lang="ru-RU" sz="2400" b="1" dirty="0" smtClean="0"/>
              <a:t>СТРУКТУРА  ПОСТУПЛЕНИЙ НАЛОГОВЫХ ДОХОДОВ</a:t>
            </a:r>
          </a:p>
          <a:p>
            <a:pPr algn="ctr"/>
            <a:r>
              <a:rPr lang="ru-RU" sz="2400" b="1" dirty="0" smtClean="0"/>
              <a:t>БЮДЖЕТА ГОРОДА КИРЖАЧА ЗА 2025 ГОД</a:t>
            </a:r>
            <a:endParaRPr lang="ru-RU" sz="2400" b="1" dirty="0"/>
          </a:p>
        </p:txBody>
      </p:sp>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graphicFrame>
        <p:nvGraphicFramePr>
          <p:cNvPr id="10" name="Диаграмма 9"/>
          <p:cNvGraphicFramePr/>
          <p:nvPr/>
        </p:nvGraphicFramePr>
        <p:xfrm>
          <a:off x="251520" y="1268760"/>
          <a:ext cx="8640960" cy="53285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395536" y="188640"/>
            <a:ext cx="8568952" cy="830997"/>
          </a:xfrm>
          <a:prstGeom prst="rect">
            <a:avLst/>
          </a:prstGeom>
        </p:spPr>
        <p:txBody>
          <a:bodyPr wrap="square">
            <a:spAutoFit/>
          </a:bodyPr>
          <a:lstStyle/>
          <a:p>
            <a:pPr algn="ctr"/>
            <a:r>
              <a:rPr lang="ru-RU" sz="2400" b="1" dirty="0" smtClean="0"/>
              <a:t>СТРУКТУРА ПОСТУПЛЕНИЙ  НЕНАЛОГОВЫХ ДОХОДОВ</a:t>
            </a:r>
          </a:p>
          <a:p>
            <a:pPr algn="ctr"/>
            <a:r>
              <a:rPr lang="ru-RU" sz="2400" b="1" dirty="0" smtClean="0"/>
              <a:t>БЮДЖЕТА ГОРОДА КИРЖАЧА ЗА 2025 ГОД</a:t>
            </a:r>
            <a:endParaRPr lang="ru-RU" sz="2400" b="1" dirty="0"/>
          </a:p>
        </p:txBody>
      </p:sp>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3" cstate="print"/>
          <a:stretch>
            <a:fillRect/>
          </a:stretch>
        </p:blipFill>
        <p:spPr>
          <a:xfrm>
            <a:off x="1" y="0"/>
            <a:ext cx="1114883" cy="980728"/>
          </a:xfrm>
          <a:prstGeom prst="rect">
            <a:avLst/>
          </a:prstGeom>
        </p:spPr>
      </p:pic>
      <p:graphicFrame>
        <p:nvGraphicFramePr>
          <p:cNvPr id="10" name="Диаграмма 9"/>
          <p:cNvGraphicFramePr/>
          <p:nvPr/>
        </p:nvGraphicFramePr>
        <p:xfrm>
          <a:off x="251520" y="1268760"/>
          <a:ext cx="8640960" cy="532859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sp>
        <p:nvSpPr>
          <p:cNvPr id="10" name="Прямоугольник 9"/>
          <p:cNvSpPr/>
          <p:nvPr/>
        </p:nvSpPr>
        <p:spPr>
          <a:xfrm>
            <a:off x="4716016" y="3286124"/>
            <a:ext cx="4427984" cy="12961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2">
                    <a:lumMod val="75000"/>
                  </a:schemeClr>
                </a:solidFill>
              </a:rPr>
              <a:t>Субсидия на осуществление дорожной деятельности в отношении автодорог общего пользования-21520,3 тыс.руб.</a:t>
            </a:r>
            <a:endParaRPr lang="ru-RU" b="1" dirty="0">
              <a:solidFill>
                <a:schemeClr val="tx2">
                  <a:lumMod val="75000"/>
                </a:schemeClr>
              </a:solidFill>
            </a:endParaRPr>
          </a:p>
        </p:txBody>
      </p:sp>
      <p:sp>
        <p:nvSpPr>
          <p:cNvPr id="12" name="Прямоугольник 11"/>
          <p:cNvSpPr/>
          <p:nvPr/>
        </p:nvSpPr>
        <p:spPr>
          <a:xfrm>
            <a:off x="4714876" y="1285860"/>
            <a:ext cx="4429124" cy="10715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2">
                    <a:lumMod val="75000"/>
                  </a:schemeClr>
                </a:solidFill>
              </a:rPr>
              <a:t>Дотации бюджетам городских поселений на поддержку мер по обеспечению сбалансированности  бюджетов -28497,3 тыс. рублей</a:t>
            </a:r>
            <a:endParaRPr lang="ru-RU" b="1" dirty="0">
              <a:solidFill>
                <a:schemeClr val="tx2">
                  <a:lumMod val="75000"/>
                </a:schemeClr>
              </a:solidFill>
            </a:endParaRPr>
          </a:p>
        </p:txBody>
      </p:sp>
      <p:sp>
        <p:nvSpPr>
          <p:cNvPr id="13" name="Прямоугольник 12"/>
          <p:cNvSpPr/>
          <p:nvPr/>
        </p:nvSpPr>
        <p:spPr>
          <a:xfrm>
            <a:off x="4716016" y="4714884"/>
            <a:ext cx="4427984" cy="9361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2">
                    <a:lumMod val="75000"/>
                  </a:schemeClr>
                </a:solidFill>
              </a:rPr>
              <a:t>Субсидия на реализацию мероприятий по обеспечению жильем молодых семей-1694,3 тыс.руб.</a:t>
            </a:r>
            <a:endParaRPr lang="ru-RU" b="1" dirty="0">
              <a:solidFill>
                <a:schemeClr val="tx2">
                  <a:lumMod val="75000"/>
                </a:schemeClr>
              </a:solidFill>
            </a:endParaRPr>
          </a:p>
        </p:txBody>
      </p:sp>
      <p:sp>
        <p:nvSpPr>
          <p:cNvPr id="14" name="Прямоугольник 13"/>
          <p:cNvSpPr/>
          <p:nvPr/>
        </p:nvSpPr>
        <p:spPr>
          <a:xfrm>
            <a:off x="0" y="3214686"/>
            <a:ext cx="4572000" cy="128588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2">
                    <a:lumMod val="75000"/>
                  </a:schemeClr>
                </a:solidFill>
              </a:rPr>
              <a:t>Субсидия на развитие транспортной инфраструктуры города </a:t>
            </a:r>
            <a:r>
              <a:rPr lang="ru-RU" b="1" dirty="0" err="1" smtClean="0">
                <a:solidFill>
                  <a:schemeClr val="tx2">
                    <a:lumMod val="75000"/>
                  </a:schemeClr>
                </a:solidFill>
              </a:rPr>
              <a:t>Киржач</a:t>
            </a:r>
            <a:r>
              <a:rPr lang="ru-RU" b="1" dirty="0" smtClean="0">
                <a:solidFill>
                  <a:schemeClr val="tx2">
                    <a:lumMod val="75000"/>
                  </a:schemeClr>
                </a:solidFill>
              </a:rPr>
              <a:t> – 8712,0 тыс.рублей</a:t>
            </a:r>
            <a:endParaRPr lang="ru-RU" b="1" dirty="0">
              <a:solidFill>
                <a:schemeClr val="tx2">
                  <a:lumMod val="75000"/>
                </a:schemeClr>
              </a:solidFill>
            </a:endParaRPr>
          </a:p>
        </p:txBody>
      </p:sp>
      <p:sp>
        <p:nvSpPr>
          <p:cNvPr id="15" name="Прямоугольник 14"/>
          <p:cNvSpPr/>
          <p:nvPr/>
        </p:nvSpPr>
        <p:spPr>
          <a:xfrm>
            <a:off x="0" y="4286256"/>
            <a:ext cx="4572000" cy="9361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2">
                    <a:lumMod val="75000"/>
                  </a:schemeClr>
                </a:solidFill>
              </a:rPr>
              <a:t>Субсидия на реализацию программ формирования современной городской среды- 9373,4 тыс.руб.</a:t>
            </a:r>
            <a:endParaRPr lang="ru-RU" b="1" dirty="0">
              <a:solidFill>
                <a:schemeClr val="tx2">
                  <a:lumMod val="75000"/>
                </a:schemeClr>
              </a:solidFill>
            </a:endParaRPr>
          </a:p>
        </p:txBody>
      </p:sp>
      <p:sp>
        <p:nvSpPr>
          <p:cNvPr id="16" name="Прямоугольник 15"/>
          <p:cNvSpPr/>
          <p:nvPr/>
        </p:nvSpPr>
        <p:spPr>
          <a:xfrm>
            <a:off x="0" y="5286388"/>
            <a:ext cx="4572000" cy="15716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2">
                    <a:lumMod val="75000"/>
                  </a:schemeClr>
                </a:solidFill>
              </a:rPr>
              <a:t>Субсидия  на обеспечение равной доступности  услуг  общественного транспорта  для отдельных категорий граждан в муниципальном сообщении – 832,6 тыс.рублей</a:t>
            </a:r>
            <a:endParaRPr lang="ru-RU" b="1" dirty="0">
              <a:solidFill>
                <a:schemeClr val="tx2">
                  <a:lumMod val="75000"/>
                </a:schemeClr>
              </a:solidFill>
            </a:endParaRPr>
          </a:p>
        </p:txBody>
      </p:sp>
      <p:sp>
        <p:nvSpPr>
          <p:cNvPr id="18" name="Прямоугольник 17"/>
          <p:cNvSpPr/>
          <p:nvPr/>
        </p:nvSpPr>
        <p:spPr>
          <a:xfrm>
            <a:off x="0" y="2357430"/>
            <a:ext cx="9144000"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2">
                    <a:lumMod val="75000"/>
                  </a:schemeClr>
                </a:solidFill>
              </a:rPr>
              <a:t>Субсидии на реализацию регионального проекта «Капитальный ремонт и строительство транспортной инфраструктуры, </a:t>
            </a:r>
          </a:p>
          <a:p>
            <a:pPr algn="ctr"/>
            <a:r>
              <a:rPr lang="ru-RU" b="1" dirty="0" smtClean="0">
                <a:solidFill>
                  <a:schemeClr val="tx2">
                    <a:lumMod val="75000"/>
                  </a:schemeClr>
                </a:solidFill>
              </a:rPr>
              <a:t>а также строительство объектов ЖКХ </a:t>
            </a:r>
            <a:r>
              <a:rPr lang="ru-RU" b="1" dirty="0" err="1" smtClean="0">
                <a:solidFill>
                  <a:schemeClr val="tx2">
                    <a:lumMod val="75000"/>
                  </a:schemeClr>
                </a:solidFill>
              </a:rPr>
              <a:t>Киржачского</a:t>
            </a:r>
            <a:r>
              <a:rPr lang="ru-RU" b="1" dirty="0" smtClean="0">
                <a:solidFill>
                  <a:schemeClr val="tx2">
                    <a:lumMod val="75000"/>
                  </a:schemeClr>
                </a:solidFill>
              </a:rPr>
              <a:t> района и </a:t>
            </a:r>
            <a:r>
              <a:rPr lang="ru-RU" b="1" dirty="0" err="1" smtClean="0">
                <a:solidFill>
                  <a:schemeClr val="tx2">
                    <a:lumMod val="75000"/>
                  </a:schemeClr>
                </a:solidFill>
              </a:rPr>
              <a:t>г.Киржач</a:t>
            </a:r>
            <a:r>
              <a:rPr lang="ru-RU" b="1" dirty="0" smtClean="0">
                <a:solidFill>
                  <a:schemeClr val="tx2">
                    <a:lumMod val="75000"/>
                  </a:schemeClr>
                </a:solidFill>
              </a:rPr>
              <a:t>»- 377500,0 тыс.руб.</a:t>
            </a:r>
            <a:endParaRPr lang="ru-RU" b="1" dirty="0">
              <a:solidFill>
                <a:schemeClr val="tx2">
                  <a:lumMod val="75000"/>
                </a:schemeClr>
              </a:solidFill>
            </a:endParaRPr>
          </a:p>
        </p:txBody>
      </p:sp>
      <p:sp>
        <p:nvSpPr>
          <p:cNvPr id="20" name="Прямоугольник 19"/>
          <p:cNvSpPr/>
          <p:nvPr/>
        </p:nvSpPr>
        <p:spPr>
          <a:xfrm>
            <a:off x="0" y="1268760"/>
            <a:ext cx="4572000" cy="10801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2">
                    <a:lumMod val="75000"/>
                  </a:schemeClr>
                </a:solidFill>
              </a:rPr>
              <a:t>Субсидия на выполнение мероприятий по благоустройству дворовых и прилегающих территорий– 23065,5 тыс.руб.</a:t>
            </a:r>
            <a:endParaRPr lang="ru-RU" b="1" dirty="0">
              <a:solidFill>
                <a:schemeClr val="tx2">
                  <a:lumMod val="75000"/>
                </a:schemeClr>
              </a:solidFill>
            </a:endParaRPr>
          </a:p>
        </p:txBody>
      </p:sp>
      <p:sp>
        <p:nvSpPr>
          <p:cNvPr id="23" name="Прямоугольник 22"/>
          <p:cNvSpPr/>
          <p:nvPr/>
        </p:nvSpPr>
        <p:spPr>
          <a:xfrm>
            <a:off x="395536" y="0"/>
            <a:ext cx="8568952" cy="1200329"/>
          </a:xfrm>
          <a:prstGeom prst="rect">
            <a:avLst/>
          </a:prstGeom>
        </p:spPr>
        <p:txBody>
          <a:bodyPr wrap="square">
            <a:spAutoFit/>
          </a:bodyPr>
          <a:lstStyle/>
          <a:p>
            <a:pPr algn="ctr"/>
            <a:endParaRPr lang="ru-RU" sz="2400" b="1" dirty="0" smtClean="0"/>
          </a:p>
          <a:p>
            <a:pPr algn="ctr"/>
            <a:r>
              <a:rPr lang="ru-RU" sz="2400" b="1" dirty="0" smtClean="0"/>
              <a:t> БЕЗВОЗМЕЗДНЫЕ  ПОСТУПЛЕНИЯ В 2025 ГОДУ- 477974,1 ТЫС.РУБ.</a:t>
            </a:r>
            <a:endParaRPr lang="ru-RU" sz="2400" b="1" dirty="0"/>
          </a:p>
        </p:txBody>
      </p:sp>
      <p:sp>
        <p:nvSpPr>
          <p:cNvPr id="24" name="Прямоугольник 23"/>
          <p:cNvSpPr/>
          <p:nvPr/>
        </p:nvSpPr>
        <p:spPr>
          <a:xfrm>
            <a:off x="4716016" y="5715016"/>
            <a:ext cx="4427984" cy="9087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2">
                    <a:lumMod val="75000"/>
                  </a:schemeClr>
                </a:solidFill>
              </a:rPr>
              <a:t>Прочие межбюджетные трансферты и прочие безвозмездные – 6778,7 тыс.рублей</a:t>
            </a:r>
            <a:endParaRPr lang="ru-RU" b="1" dirty="0">
              <a:solidFill>
                <a:schemeClr val="tx2">
                  <a:lumMod val="75000"/>
                </a:schemeClr>
              </a:solidFill>
            </a:endParaRPr>
          </a:p>
        </p:txBody>
      </p:sp>
      <p:sp>
        <p:nvSpPr>
          <p:cNvPr id="25" name="Правая фигурная скобка 24"/>
          <p:cNvSpPr/>
          <p:nvPr/>
        </p:nvSpPr>
        <p:spPr>
          <a:xfrm rot="16200000">
            <a:off x="4608004" y="-1215516"/>
            <a:ext cx="216024" cy="4752528"/>
          </a:xfrm>
          <a:prstGeom prst="rightBrace">
            <a:avLst/>
          </a:prstGeom>
          <a:ln w="44450"/>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395536" y="188640"/>
            <a:ext cx="8568952" cy="830997"/>
          </a:xfrm>
          <a:prstGeom prst="rect">
            <a:avLst/>
          </a:prstGeom>
        </p:spPr>
        <p:txBody>
          <a:bodyPr wrap="square">
            <a:spAutoFit/>
          </a:bodyPr>
          <a:lstStyle/>
          <a:p>
            <a:pPr algn="ctr"/>
            <a:r>
              <a:rPr lang="ru-RU" sz="2400" b="1" dirty="0" smtClean="0"/>
              <a:t>РАСХОДЫ БЮДЖЕТА ГОРОДА КИРЖАЧА </a:t>
            </a:r>
          </a:p>
          <a:p>
            <a:pPr algn="ctr"/>
            <a:r>
              <a:rPr lang="ru-RU" sz="2400" b="1" dirty="0" smtClean="0"/>
              <a:t>ЗА 2025 ГОД</a:t>
            </a:r>
            <a:endParaRPr lang="ru-RU" sz="2400" b="1" dirty="0"/>
          </a:p>
        </p:txBody>
      </p:sp>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graphicFrame>
        <p:nvGraphicFramePr>
          <p:cNvPr id="10" name="Диаграмма 9"/>
          <p:cNvGraphicFramePr/>
          <p:nvPr/>
        </p:nvGraphicFramePr>
        <p:xfrm>
          <a:off x="251520" y="1268760"/>
          <a:ext cx="8640960" cy="53285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1115616" y="188640"/>
            <a:ext cx="7848872" cy="1877437"/>
          </a:xfrm>
          <a:prstGeom prst="rect">
            <a:avLst/>
          </a:prstGeom>
        </p:spPr>
        <p:txBody>
          <a:bodyPr wrap="square">
            <a:spAutoFit/>
          </a:bodyPr>
          <a:lstStyle/>
          <a:p>
            <a:pPr algn="ctr"/>
            <a:r>
              <a:rPr lang="ru-RU" sz="2400" b="1" dirty="0" smtClean="0"/>
              <a:t>РАСХОДЫ ПРОИЗВЕДЕННЫЕ ПО  РАЗДЕЛУ 05 </a:t>
            </a:r>
          </a:p>
          <a:p>
            <a:pPr algn="ctr"/>
            <a:r>
              <a:rPr lang="ru-RU" sz="2400" b="1" dirty="0" smtClean="0"/>
              <a:t>«ЖИЛИЩНО-КОММУНАЛЬНОЕ ХОЗЯЙСТВО»</a:t>
            </a:r>
          </a:p>
          <a:p>
            <a:pPr algn="ctr"/>
            <a:r>
              <a:rPr lang="ru-RU" sz="2000" b="1" u="sng" dirty="0" smtClean="0"/>
              <a:t>Доля финансирования в общем объеме расходов – 20,8%</a:t>
            </a:r>
          </a:p>
          <a:p>
            <a:pPr algn="ctr"/>
            <a:endParaRPr lang="ru-RU" sz="2400" b="1" dirty="0"/>
          </a:p>
          <a:p>
            <a:pPr algn="ctr"/>
            <a:endParaRPr lang="ru-RU" sz="2400" b="1" dirty="0"/>
          </a:p>
        </p:txBody>
      </p:sp>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graphicFrame>
        <p:nvGraphicFramePr>
          <p:cNvPr id="10" name="Диаграмма 9"/>
          <p:cNvGraphicFramePr/>
          <p:nvPr/>
        </p:nvGraphicFramePr>
        <p:xfrm>
          <a:off x="251520" y="1268760"/>
          <a:ext cx="8640960" cy="532859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sp>
        <p:nvSpPr>
          <p:cNvPr id="8" name="Прямоугольник 7"/>
          <p:cNvSpPr/>
          <p:nvPr/>
        </p:nvSpPr>
        <p:spPr>
          <a:xfrm>
            <a:off x="0" y="2636912"/>
            <a:ext cx="4572000" cy="1152128"/>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Исполнительские сборы, судебные расходы- 335,0 тыс.руб.</a:t>
            </a:r>
            <a:endParaRPr lang="ru-RU" b="1" dirty="0">
              <a:solidFill>
                <a:schemeClr val="accent2">
                  <a:lumMod val="75000"/>
                </a:schemeClr>
              </a:solidFill>
            </a:endParaRPr>
          </a:p>
        </p:txBody>
      </p:sp>
      <p:sp>
        <p:nvSpPr>
          <p:cNvPr id="10" name="Прямоугольник 9"/>
          <p:cNvSpPr/>
          <p:nvPr/>
        </p:nvSpPr>
        <p:spPr>
          <a:xfrm>
            <a:off x="4643438" y="3929066"/>
            <a:ext cx="4500562" cy="136701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Расходы на замену газового оборудования в жилых помещениях, занимаемых гражданами по договорам социального найма – 179,9 </a:t>
            </a:r>
            <a:r>
              <a:rPr lang="ru-RU" b="1" dirty="0" err="1" smtClean="0">
                <a:solidFill>
                  <a:schemeClr val="accent2">
                    <a:lumMod val="75000"/>
                  </a:schemeClr>
                </a:solidFill>
              </a:rPr>
              <a:t>тыс.руб</a:t>
            </a:r>
            <a:endParaRPr lang="ru-RU" b="1" dirty="0">
              <a:solidFill>
                <a:schemeClr val="accent2">
                  <a:lumMod val="75000"/>
                </a:schemeClr>
              </a:solidFill>
            </a:endParaRPr>
          </a:p>
        </p:txBody>
      </p:sp>
      <p:sp>
        <p:nvSpPr>
          <p:cNvPr id="12" name="Прямоугольник 11"/>
          <p:cNvSpPr/>
          <p:nvPr/>
        </p:nvSpPr>
        <p:spPr>
          <a:xfrm>
            <a:off x="0" y="5357826"/>
            <a:ext cx="9144000" cy="1224136"/>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Расходы по обеспечению безопасного проживания граждан в жилых помещениях маневренного жилого фонда – 902,2 тыс.руб. </a:t>
            </a:r>
            <a:endParaRPr lang="ru-RU" b="1" dirty="0">
              <a:solidFill>
                <a:schemeClr val="accent2">
                  <a:lumMod val="75000"/>
                </a:schemeClr>
              </a:solidFill>
            </a:endParaRPr>
          </a:p>
        </p:txBody>
      </p:sp>
      <p:sp>
        <p:nvSpPr>
          <p:cNvPr id="18" name="Прямоугольник 17"/>
          <p:cNvSpPr/>
          <p:nvPr/>
        </p:nvSpPr>
        <p:spPr>
          <a:xfrm>
            <a:off x="0" y="3933056"/>
            <a:ext cx="4572000" cy="1224136"/>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Оплата коммунальных услуг за муниципальные жилые помещения, наниматели которых отсутствуют-209,2 тыс.руб.</a:t>
            </a:r>
            <a:endParaRPr lang="ru-RU" b="1" dirty="0">
              <a:solidFill>
                <a:schemeClr val="accent2">
                  <a:lumMod val="75000"/>
                </a:schemeClr>
              </a:solidFill>
            </a:endParaRPr>
          </a:p>
        </p:txBody>
      </p:sp>
      <p:sp>
        <p:nvSpPr>
          <p:cNvPr id="19" name="Прямоугольник 18"/>
          <p:cNvSpPr/>
          <p:nvPr/>
        </p:nvSpPr>
        <p:spPr>
          <a:xfrm>
            <a:off x="4644008" y="2714620"/>
            <a:ext cx="4499992" cy="1224136"/>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Расходы на демонтаж и утилизацию аварийных домов и бесхозяйных построек- 1918,8 тыс.руб.</a:t>
            </a:r>
            <a:endParaRPr lang="ru-RU" b="1" dirty="0">
              <a:solidFill>
                <a:schemeClr val="accent2">
                  <a:lumMod val="75000"/>
                </a:schemeClr>
              </a:solidFill>
            </a:endParaRPr>
          </a:p>
        </p:txBody>
      </p:sp>
      <p:sp>
        <p:nvSpPr>
          <p:cNvPr id="20" name="Прямоугольник 19"/>
          <p:cNvSpPr/>
          <p:nvPr/>
        </p:nvSpPr>
        <p:spPr>
          <a:xfrm>
            <a:off x="0" y="1124744"/>
            <a:ext cx="4572000" cy="136815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dirty="0">
              <a:solidFill>
                <a:schemeClr val="accent2">
                  <a:lumMod val="75000"/>
                </a:schemeClr>
              </a:solidFill>
            </a:endParaRPr>
          </a:p>
        </p:txBody>
      </p:sp>
      <p:sp>
        <p:nvSpPr>
          <p:cNvPr id="21" name="Прямоугольник 20"/>
          <p:cNvSpPr/>
          <p:nvPr/>
        </p:nvSpPr>
        <p:spPr>
          <a:xfrm>
            <a:off x="4714876" y="1000108"/>
            <a:ext cx="4429124" cy="1582466"/>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accent2">
                    <a:lumMod val="75000"/>
                  </a:schemeClr>
                </a:solidFill>
              </a:rPr>
              <a:t>Исполнение решений </a:t>
            </a:r>
            <a:r>
              <a:rPr lang="ru-RU" sz="1600" b="1" dirty="0" err="1" smtClean="0">
                <a:solidFill>
                  <a:schemeClr val="accent2">
                    <a:lumMod val="75000"/>
                  </a:schemeClr>
                </a:solidFill>
              </a:rPr>
              <a:t>Киржачского</a:t>
            </a:r>
            <a:r>
              <a:rPr lang="ru-RU" sz="1600" b="1" dirty="0" smtClean="0">
                <a:solidFill>
                  <a:schemeClr val="accent2">
                    <a:lumMod val="75000"/>
                  </a:schemeClr>
                </a:solidFill>
              </a:rPr>
              <a:t> районного суда по приобретению жилых помещений ( квартир) в результате изъятия недвижимого имущества для муниципальных нужд, находящихся в собственности-9610,0 тыс. руб.</a:t>
            </a:r>
            <a:endParaRPr lang="ru-RU" sz="1600" b="1" dirty="0">
              <a:solidFill>
                <a:schemeClr val="accent2">
                  <a:lumMod val="75000"/>
                </a:schemeClr>
              </a:solidFill>
            </a:endParaRPr>
          </a:p>
        </p:txBody>
      </p:sp>
      <p:sp>
        <p:nvSpPr>
          <p:cNvPr id="23" name="Прямоугольник 22"/>
          <p:cNvSpPr/>
          <p:nvPr/>
        </p:nvSpPr>
        <p:spPr>
          <a:xfrm>
            <a:off x="395536" y="0"/>
            <a:ext cx="8568952" cy="1200329"/>
          </a:xfrm>
          <a:prstGeom prst="rect">
            <a:avLst/>
          </a:prstGeom>
        </p:spPr>
        <p:txBody>
          <a:bodyPr wrap="square">
            <a:spAutoFit/>
          </a:bodyPr>
          <a:lstStyle/>
          <a:p>
            <a:pPr algn="ctr"/>
            <a:r>
              <a:rPr lang="ru-RU" sz="2400" b="1" dirty="0" smtClean="0"/>
              <a:t>РАСХОДЫ ПРОИЗВЕДЕННЫЕ ПО ПОДРАЗДЕЛУ 0501</a:t>
            </a:r>
          </a:p>
          <a:p>
            <a:pPr algn="ctr"/>
            <a:r>
              <a:rPr lang="ru-RU" sz="2400" b="1" dirty="0" smtClean="0"/>
              <a:t>«ЖИЛИЩНОЕ ХОЗЯЙСТВО» В 2025 ГОДУ -14928,6 ТЫС.РУБ.</a:t>
            </a:r>
          </a:p>
          <a:p>
            <a:pPr algn="ctr"/>
            <a:endParaRPr lang="ru-RU" sz="2400" b="1" dirty="0"/>
          </a:p>
        </p:txBody>
      </p:sp>
      <p:sp>
        <p:nvSpPr>
          <p:cNvPr id="25" name="Правая фигурная скобка 24"/>
          <p:cNvSpPr/>
          <p:nvPr/>
        </p:nvSpPr>
        <p:spPr>
          <a:xfrm rot="16200000">
            <a:off x="4535996" y="-1359532"/>
            <a:ext cx="216024" cy="4752528"/>
          </a:xfrm>
          <a:prstGeom prst="rightBrace">
            <a:avLst/>
          </a:prstGeom>
          <a:ln w="444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3" name="Прямоугольник 12"/>
          <p:cNvSpPr/>
          <p:nvPr/>
        </p:nvSpPr>
        <p:spPr>
          <a:xfrm>
            <a:off x="0" y="1142984"/>
            <a:ext cx="4572000" cy="1368152"/>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Расходы по формированию фонда капитального ремонта МКД на счете регионального оператора-1773,5 тыс.руб.</a:t>
            </a:r>
            <a:endParaRPr lang="ru-RU" b="1" dirty="0">
              <a:solidFill>
                <a:schemeClr val="accent2">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pic>
        <p:nvPicPr>
          <p:cNvPr id="9" name="Рисунок 8" descr="GAyNScYT1Q-eopY1YUl_71IlIcP3_SxkY7ZPNLJSQ_CFX8QeD4yvUUkmhB8JO7iUR8FsWG0j7i4EY0Jk5y3PxQwIGXln0nAqHhLWdDSIin-SAjOh9Q9PxxR0PRdkQ6OxIc9Emn6ZCefoIoBqHJ3I5oYyL8j4Nqkq8laUQDH6SqBqbexMkPf1nb_yxGXhX-xvQcJSwPZcLtV1Be.jpg"/>
          <p:cNvPicPr>
            <a:picLocks noChangeAspect="1"/>
          </p:cNvPicPr>
          <p:nvPr/>
        </p:nvPicPr>
        <p:blipFill>
          <a:blip r:embed="rId2" cstate="print"/>
          <a:stretch>
            <a:fillRect/>
          </a:stretch>
        </p:blipFill>
        <p:spPr>
          <a:xfrm>
            <a:off x="1" y="0"/>
            <a:ext cx="1114883" cy="980728"/>
          </a:xfrm>
          <a:prstGeom prst="rect">
            <a:avLst/>
          </a:prstGeom>
        </p:spPr>
      </p:pic>
      <p:sp>
        <p:nvSpPr>
          <p:cNvPr id="18" name="Прямоугольник 17"/>
          <p:cNvSpPr/>
          <p:nvPr/>
        </p:nvSpPr>
        <p:spPr>
          <a:xfrm>
            <a:off x="0" y="3501008"/>
            <a:ext cx="4572000" cy="1944216"/>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Расходы по возмещению убытков бани- 4148,4 тыс.руб.</a:t>
            </a:r>
            <a:endParaRPr lang="ru-RU" b="1" dirty="0">
              <a:solidFill>
                <a:schemeClr val="accent2">
                  <a:lumMod val="75000"/>
                </a:schemeClr>
              </a:solidFill>
            </a:endParaRPr>
          </a:p>
        </p:txBody>
      </p:sp>
      <p:sp>
        <p:nvSpPr>
          <p:cNvPr id="20" name="Прямоугольник 19"/>
          <p:cNvSpPr/>
          <p:nvPr/>
        </p:nvSpPr>
        <p:spPr>
          <a:xfrm>
            <a:off x="0" y="1340768"/>
            <a:ext cx="4572000" cy="2160240"/>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Замена устаревших светильников на новые энергоэффективные, монтаж СИП </a:t>
            </a:r>
          </a:p>
          <a:p>
            <a:pPr algn="ctr"/>
            <a:r>
              <a:rPr lang="ru-RU" b="1" dirty="0" smtClean="0">
                <a:solidFill>
                  <a:schemeClr val="accent2">
                    <a:lumMod val="75000"/>
                  </a:schemeClr>
                </a:solidFill>
              </a:rPr>
              <a:t>(за счет средств областного и местного бюджета), расходы по проведению контроля за выполнением работ, расходы на проверку сметной стоимости проведения контроля – 1034,5 тыс.руб.</a:t>
            </a:r>
            <a:endParaRPr lang="ru-RU" b="1" dirty="0">
              <a:solidFill>
                <a:schemeClr val="accent2">
                  <a:lumMod val="75000"/>
                </a:schemeClr>
              </a:solidFill>
            </a:endParaRPr>
          </a:p>
        </p:txBody>
      </p:sp>
      <p:sp>
        <p:nvSpPr>
          <p:cNvPr id="21" name="Прямоугольник 20"/>
          <p:cNvSpPr/>
          <p:nvPr/>
        </p:nvSpPr>
        <p:spPr>
          <a:xfrm>
            <a:off x="4714876" y="1357298"/>
            <a:ext cx="4429124" cy="1872778"/>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accent2">
                    <a:lumMod val="75000"/>
                  </a:schemeClr>
                </a:solidFill>
              </a:rPr>
              <a:t>Определение суда Московской области о принятии в муниципальную собственность от ООО Строй Маш Проект 3 объекта – 1363,4 тыс.руб.</a:t>
            </a:r>
            <a:endParaRPr lang="ru-RU" b="1" dirty="0">
              <a:solidFill>
                <a:schemeClr val="accent2">
                  <a:lumMod val="75000"/>
                </a:schemeClr>
              </a:solidFill>
            </a:endParaRPr>
          </a:p>
        </p:txBody>
      </p:sp>
      <p:sp>
        <p:nvSpPr>
          <p:cNvPr id="23" name="Прямоугольник 22"/>
          <p:cNvSpPr/>
          <p:nvPr/>
        </p:nvSpPr>
        <p:spPr>
          <a:xfrm>
            <a:off x="395536" y="0"/>
            <a:ext cx="8568952" cy="1200329"/>
          </a:xfrm>
          <a:prstGeom prst="rect">
            <a:avLst/>
          </a:prstGeom>
        </p:spPr>
        <p:txBody>
          <a:bodyPr wrap="square">
            <a:spAutoFit/>
          </a:bodyPr>
          <a:lstStyle/>
          <a:p>
            <a:pPr algn="ctr"/>
            <a:r>
              <a:rPr lang="ru-RU" sz="2400" b="1" dirty="0" smtClean="0"/>
              <a:t> РАСХОДЫ ПРОИЗВЕДЕННЫЕ ПО  ПОДРАЗДЕЛУ 0502</a:t>
            </a:r>
          </a:p>
          <a:p>
            <a:pPr algn="ctr"/>
            <a:r>
              <a:rPr lang="ru-RU" sz="2400" b="1" dirty="0" smtClean="0"/>
              <a:t>«КОММУНАЛЬНОЕ ХОЗЯЙСТВО» В 2025 ГОДУ – 6546,3 ТЫС. РУБ.</a:t>
            </a:r>
            <a:endParaRPr lang="ru-RU" sz="2400" b="1" dirty="0"/>
          </a:p>
        </p:txBody>
      </p:sp>
      <p:sp>
        <p:nvSpPr>
          <p:cNvPr id="25" name="Правая фигурная скобка 24"/>
          <p:cNvSpPr/>
          <p:nvPr/>
        </p:nvSpPr>
        <p:spPr>
          <a:xfrm rot="16200000">
            <a:off x="4535996" y="-1215516"/>
            <a:ext cx="216024" cy="4752528"/>
          </a:xfrm>
          <a:prstGeom prst="rightBrace">
            <a:avLst/>
          </a:prstGeom>
          <a:ln w="444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1536</TotalTime>
  <Words>1614</Words>
  <Application>Microsoft Office PowerPoint</Application>
  <PresentationFormat>Экран (4:3)</PresentationFormat>
  <Paragraphs>146</Paragraphs>
  <Slides>18</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Отчет для  граждан города Киржач</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города Киржача</dc:title>
  <dc:creator>YangildinAV</dc:creator>
  <cp:lastModifiedBy>User</cp:lastModifiedBy>
  <cp:revision>308</cp:revision>
  <dcterms:created xsi:type="dcterms:W3CDTF">2023-12-13T10:44:59Z</dcterms:created>
  <dcterms:modified xsi:type="dcterms:W3CDTF">2026-04-29T13:08:38Z</dcterms:modified>
</cp:coreProperties>
</file>