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charts/chart28.xml" ContentType="application/vnd.openxmlformats-officedocument.drawingml.char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charts/chart3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drawings/drawing9.xml" ContentType="application/vnd.openxmlformats-officedocument.drawingml.chartshapes+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drawings/drawing7.xml" ContentType="application/vnd.openxmlformats-officedocument.drawingml.chartshap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rawings/drawing5.xml" ContentType="application/vnd.openxmlformats-officedocument.drawingml.chartshape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charts/chart2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25.xml" ContentType="application/vnd.openxmlformats-officedocument.drawingml.chart+xml"/>
  <Override PartName="/ppt/charts/chart34.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drawings/drawing8.xml" ContentType="application/vnd.openxmlformats-officedocument.drawingml.chartshapes+xml"/>
  <Override PartName="/ppt/notesSlides/notesSlide6.xml" ContentType="application/vnd.openxmlformats-officedocument.presentationml.notesSl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ppt/drawings/drawing6.xml" ContentType="application/vnd.openxmlformats-officedocument.drawingml.chartshapes+xml"/>
  <Override PartName="/ppt/drawings/drawing10.xml" ContentType="application/vnd.openxmlformats-officedocument.drawingml.chartshape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charts/chart26.xml" ContentType="application/vnd.openxmlformats-officedocument.drawingml.char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62" r:id="rId3"/>
    <p:sldId id="263" r:id="rId4"/>
    <p:sldId id="264" r:id="rId5"/>
    <p:sldId id="258" r:id="rId6"/>
    <p:sldId id="259" r:id="rId7"/>
    <p:sldId id="260" r:id="rId8"/>
    <p:sldId id="261" r:id="rId9"/>
    <p:sldId id="265" r:id="rId10"/>
    <p:sldId id="266" r:id="rId11"/>
    <p:sldId id="267" r:id="rId12"/>
    <p:sldId id="275" r:id="rId13"/>
    <p:sldId id="268" r:id="rId14"/>
    <p:sldId id="298" r:id="rId15"/>
    <p:sldId id="299" r:id="rId16"/>
    <p:sldId id="271" r:id="rId17"/>
    <p:sldId id="300" r:id="rId18"/>
    <p:sldId id="301" r:id="rId19"/>
    <p:sldId id="274" r:id="rId20"/>
    <p:sldId id="276" r:id="rId21"/>
    <p:sldId id="277" r:id="rId22"/>
    <p:sldId id="278" r:id="rId23"/>
    <p:sldId id="279" r:id="rId24"/>
    <p:sldId id="280" r:id="rId25"/>
    <p:sldId id="281" r:id="rId26"/>
    <p:sldId id="282" r:id="rId27"/>
    <p:sldId id="284" r:id="rId28"/>
    <p:sldId id="302" r:id="rId29"/>
    <p:sldId id="303" r:id="rId30"/>
    <p:sldId id="287" r:id="rId31"/>
    <p:sldId id="288" r:id="rId32"/>
    <p:sldId id="289" r:id="rId33"/>
    <p:sldId id="304" r:id="rId34"/>
    <p:sldId id="305" r:id="rId35"/>
    <p:sldId id="292" r:id="rId36"/>
    <p:sldId id="293" r:id="rId37"/>
    <p:sldId id="294" r:id="rId38"/>
    <p:sldId id="295" r:id="rId39"/>
    <p:sldId id="296" r:id="rId40"/>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A50021"/>
    <a:srgbClr val="660066"/>
    <a:srgbClr val="993366"/>
    <a:srgbClr val="CC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Office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_____Microsoft_Office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_____Microsoft_Office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_____Microsoft_Office_Excel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_____Microsoft_Office_Excel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_____Microsoft_Office_Excel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_____Microsoft_Office_Excel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_____Microsoft_Office_Excel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_____Microsoft_Office_Excel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_____Microsoft_Office_Excel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_____Microsoft_Office_Excel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_____Microsoft_Office_Excel23.xlsx"/></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_____Microsoft_Office_Excel24.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_____Microsoft_Office_Excel25.xlsx"/></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_____Microsoft_Office_Excel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_____Microsoft_Office_Excel27.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_____Microsoft_Office_Excel28.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_____Microsoft_Office_Excel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_____Microsoft_Office_Excel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_____Microsoft_Office_Excel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_____Microsoft_Office_Excel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_____Microsoft_Office_Excel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_____Microsoft_Office_Excel34.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layout>
        <c:manualLayout>
          <c:xMode val="edge"/>
          <c:yMode val="edge"/>
          <c:x val="0.41752471472780411"/>
          <c:y val="0"/>
        </c:manualLayout>
      </c:layout>
      <c:txPr>
        <a:bodyPr/>
        <a:lstStyle/>
        <a:p>
          <a:pPr>
            <a:defRPr sz="2800" u="sng"/>
          </a:pPr>
          <a:endParaRPr lang="ru-RU"/>
        </a:p>
      </c:txPr>
    </c:title>
    <c:plotArea>
      <c:layout/>
      <c:pieChart>
        <c:varyColors val="1"/>
        <c:ser>
          <c:idx val="0"/>
          <c:order val="0"/>
          <c:tx>
            <c:strRef>
              <c:f>Лист1!$B$1</c:f>
              <c:strCache>
                <c:ptCount val="1"/>
                <c:pt idx="0">
                  <c:v>2023 год</c:v>
                </c:pt>
              </c:strCache>
            </c:strRef>
          </c:tx>
          <c:dPt>
            <c:idx val="2"/>
            <c:spPr>
              <a:solidFill>
                <a:schemeClr val="bg2">
                  <a:lumMod val="25000"/>
                </a:schemeClr>
              </a:solidFill>
            </c:spPr>
          </c:dPt>
          <c:dLbls>
            <c:dLbl>
              <c:idx val="0"/>
              <c:layout>
                <c:manualLayout>
                  <c:x val="-0.20747611613904249"/>
                  <c:y val="7.9397570741759332E-3"/>
                </c:manualLayout>
              </c:layout>
              <c:showVal val="1"/>
            </c:dLbl>
            <c:dLbl>
              <c:idx val="1"/>
              <c:layout>
                <c:manualLayout>
                  <c:x val="0.21228766604280441"/>
                  <c:y val="-3.6243119105487533E-2"/>
                </c:manualLayout>
              </c:layout>
              <c:showVal val="1"/>
            </c:dLbl>
            <c:dLbl>
              <c:idx val="2"/>
              <c:layout>
                <c:manualLayout>
                  <c:x val="-5.0239550781157265E-2"/>
                  <c:y val="2.7797520214648905E-3"/>
                </c:manualLayout>
              </c:layout>
              <c:showVal val="1"/>
            </c:dLbl>
            <c:txPr>
              <a:bodyPr/>
              <a:lstStyle/>
              <a:p>
                <a:pPr>
                  <a:defRPr sz="2400" b="1"/>
                </a:pPr>
                <a:endParaRPr lang="ru-RU"/>
              </a:p>
            </c:txPr>
            <c:showVal val="1"/>
            <c:showLeaderLines val="1"/>
          </c:dLbls>
          <c:cat>
            <c:strRef>
              <c:f>Лист1!$A$2:$A$4</c:f>
              <c:strCache>
                <c:ptCount val="3"/>
                <c:pt idx="0">
                  <c:v>ДОХОДЫ</c:v>
                </c:pt>
                <c:pt idx="1">
                  <c:v>РАСХОДЫ</c:v>
                </c:pt>
                <c:pt idx="2">
                  <c:v>ДЕФИЦИТ БЮДЖЕТА</c:v>
                </c:pt>
              </c:strCache>
            </c:strRef>
          </c:cat>
          <c:val>
            <c:numRef>
              <c:f>Лист1!$B$2:$B$4</c:f>
              <c:numCache>
                <c:formatCode>General</c:formatCode>
                <c:ptCount val="3"/>
                <c:pt idx="0">
                  <c:v>343531.5</c:v>
                </c:pt>
                <c:pt idx="1">
                  <c:v>351179.9</c:v>
                </c:pt>
                <c:pt idx="2">
                  <c:v>7648.4</c:v>
                </c:pt>
              </c:numCache>
            </c:numRef>
          </c:val>
        </c:ser>
        <c:firstSliceAng val="0"/>
      </c:pieChart>
    </c:plotArea>
    <c:legend>
      <c:legendPos val="r"/>
      <c:layout>
        <c:manualLayout>
          <c:xMode val="edge"/>
          <c:yMode val="edge"/>
          <c:x val="0.63247673335441446"/>
          <c:y val="8.1377754069943492E-2"/>
          <c:w val="0.26424196914628534"/>
          <c:h val="0.43714172157965137"/>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smtClean="0"/>
              <a:t>2025 год – </a:t>
            </a:r>
            <a:r>
              <a:rPr lang="ru-RU" sz="2800" u="sng" dirty="0" smtClean="0">
                <a:solidFill>
                  <a:schemeClr val="accent1">
                    <a:lumMod val="75000"/>
                  </a:schemeClr>
                </a:solidFill>
              </a:rPr>
              <a:t>150392</a:t>
            </a:r>
            <a:r>
              <a:rPr lang="ru-RU" sz="2800" u="sng" baseline="0" dirty="0" smtClean="0"/>
              <a:t> тыс. руб.</a:t>
            </a:r>
            <a:endParaRPr lang="ru-RU" sz="2800" u="sng" dirty="0"/>
          </a:p>
        </c:rich>
      </c:tx>
      <c:layout/>
    </c:title>
    <c:plotArea>
      <c:layout/>
      <c:pieChart>
        <c:varyColors val="1"/>
        <c:ser>
          <c:idx val="0"/>
          <c:order val="0"/>
          <c:tx>
            <c:strRef>
              <c:f>Лист1!$B$1</c:f>
              <c:strCache>
                <c:ptCount val="1"/>
                <c:pt idx="0">
                  <c:v>2025 год</c:v>
                </c:pt>
              </c:strCache>
            </c:strRef>
          </c:tx>
          <c:dPt>
            <c:idx val="0"/>
            <c:spPr>
              <a:solidFill>
                <a:schemeClr val="tx2">
                  <a:lumMod val="75000"/>
                </a:schemeClr>
              </a:solidFill>
            </c:spPr>
          </c:dPt>
          <c:dPt>
            <c:idx val="2"/>
            <c:spPr>
              <a:solidFill>
                <a:srgbClr val="FFFF00"/>
              </a:solidFill>
            </c:spPr>
          </c:dPt>
          <c:dLbls>
            <c:dLbl>
              <c:idx val="0"/>
              <c:layout>
                <c:manualLayout>
                  <c:x val="5.8684278135762685E-2"/>
                  <c:y val="2.2476481592135403E-2"/>
                </c:manualLayout>
              </c:layout>
              <c:showVal val="1"/>
            </c:dLbl>
            <c:dLbl>
              <c:idx val="1"/>
              <c:layout>
                <c:manualLayout>
                  <c:x val="-0.17177136568159093"/>
                  <c:y val="-4.5657839819599623E-2"/>
                </c:manualLayout>
              </c:layout>
              <c:showVal val="1"/>
            </c:dLbl>
            <c:dLbl>
              <c:idx val="2"/>
              <c:layout>
                <c:manualLayout>
                  <c:x val="5.00263859571159E-2"/>
                  <c:y val="-6.0278587664433694E-3"/>
                </c:manualLayout>
              </c:layout>
              <c:showVal val="1"/>
            </c:dLbl>
            <c:dLbl>
              <c:idx val="3"/>
              <c:layout>
                <c:manualLayout>
                  <c:x val="-4.1865602895974505E-2"/>
                  <c:y val="-1.7348860637106396E-2"/>
                </c:manualLayout>
              </c:layout>
              <c:showVal val="1"/>
            </c:dLbl>
            <c:dLbl>
              <c:idx val="4"/>
              <c:layout>
                <c:manualLayout>
                  <c:x val="9.8593964096581901E-2"/>
                  <c:y val="-0.13940305431528635"/>
                </c:manualLayout>
              </c:layout>
              <c:showVal val="1"/>
            </c:dLbl>
            <c:dLbl>
              <c:idx val="5"/>
              <c:layout>
                <c:manualLayout>
                  <c:x val="0.14348214781690932"/>
                  <c:y val="0.12385898563823239"/>
                </c:manualLayout>
              </c:layout>
              <c:showVal val="1"/>
            </c:dLbl>
            <c:txPr>
              <a:bodyPr/>
              <a:lstStyle/>
              <a:p>
                <a:pPr>
                  <a:defRPr sz="2400" b="1"/>
                </a:pPr>
                <a:endParaRPr lang="ru-RU"/>
              </a:p>
            </c:txPr>
            <c:showVal val="1"/>
            <c:showLeaderLines val="1"/>
          </c:dLbls>
          <c:cat>
            <c:strRef>
              <c:f>Лист1!$A$2:$A$7</c:f>
              <c:strCache>
                <c:ptCount val="6"/>
                <c:pt idx="0">
                  <c:v>АКЦИЗЫ</c:v>
                </c:pt>
                <c:pt idx="1">
                  <c:v>НАЛОГ НА ДОХОДЫ ФИЗИЧЕСКИХ ЛИЦ</c:v>
                </c:pt>
                <c:pt idx="2">
                  <c:v>НАЛОГ НА СОВОКУПНЫЙ ДОХОД (ЕСН)</c:v>
                </c:pt>
                <c:pt idx="3">
                  <c:v>НАЛОГ НА ИМУЩЕСТВО ФИЗИЧЕСКИХ ЛИЦ</c:v>
                </c:pt>
                <c:pt idx="4">
                  <c:v>ТРАНСПОРТНЫЙ НАЛОГ С ФИЗИЧЕСКИХ ЛИЦ</c:v>
                </c:pt>
                <c:pt idx="5">
                  <c:v>ЗЕМЕЛЬНЫЙ НАЛОГ</c:v>
                </c:pt>
              </c:strCache>
            </c:strRef>
          </c:cat>
          <c:val>
            <c:numRef>
              <c:f>Лист1!$B$2:$B$7</c:f>
              <c:numCache>
                <c:formatCode>General</c:formatCode>
                <c:ptCount val="6"/>
                <c:pt idx="0">
                  <c:v>7688.6</c:v>
                </c:pt>
                <c:pt idx="1">
                  <c:v>68402</c:v>
                </c:pt>
                <c:pt idx="2">
                  <c:v>444</c:v>
                </c:pt>
                <c:pt idx="3">
                  <c:v>6899</c:v>
                </c:pt>
                <c:pt idx="4">
                  <c:v>19462</c:v>
                </c:pt>
                <c:pt idx="5">
                  <c:v>47497</c:v>
                </c:pt>
              </c:numCache>
            </c:numRef>
          </c:val>
        </c:ser>
        <c:firstSliceAng val="0"/>
      </c:pieChart>
    </c:plotArea>
    <c:legend>
      <c:legendPos val="r"/>
      <c:layout>
        <c:manualLayout>
          <c:xMode val="edge"/>
          <c:yMode val="edge"/>
          <c:x val="0.59931327074769325"/>
          <c:y val="0.15980037503340491"/>
          <c:w val="0.38182146428174768"/>
          <c:h val="0.81329064037929821"/>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1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smtClean="0"/>
              <a:t>2023 год – </a:t>
            </a:r>
            <a:r>
              <a:rPr lang="ru-RU" sz="2800" u="sng" dirty="0" smtClean="0">
                <a:solidFill>
                  <a:schemeClr val="accent1">
                    <a:lumMod val="75000"/>
                  </a:schemeClr>
                </a:solidFill>
              </a:rPr>
              <a:t>12302</a:t>
            </a:r>
            <a:r>
              <a:rPr lang="ru-RU" sz="2800" u="sng" baseline="0" dirty="0" smtClean="0"/>
              <a:t> тыс. руб.</a:t>
            </a:r>
            <a:endParaRPr lang="ru-RU" sz="2800" u="sng" dirty="0"/>
          </a:p>
        </c:rich>
      </c:tx>
      <c:layout/>
    </c:title>
    <c:plotArea>
      <c:layout/>
      <c:pieChart>
        <c:varyColors val="1"/>
        <c:ser>
          <c:idx val="0"/>
          <c:order val="0"/>
          <c:tx>
            <c:strRef>
              <c:f>Лист1!$B$1</c:f>
              <c:strCache>
                <c:ptCount val="1"/>
                <c:pt idx="0">
                  <c:v>2024 год</c:v>
                </c:pt>
              </c:strCache>
            </c:strRef>
          </c:tx>
          <c:dPt>
            <c:idx val="0"/>
            <c:spPr>
              <a:solidFill>
                <a:schemeClr val="accent6">
                  <a:lumMod val="75000"/>
                </a:schemeClr>
              </a:solidFill>
            </c:spPr>
          </c:dPt>
          <c:dPt>
            <c:idx val="2"/>
            <c:spPr>
              <a:solidFill>
                <a:srgbClr val="FFFF00"/>
              </a:solidFill>
            </c:spPr>
          </c:dPt>
          <c:dLbls>
            <c:dLbl>
              <c:idx val="0"/>
              <c:layout>
                <c:manualLayout>
                  <c:x val="-0.11732348026145248"/>
                  <c:y val="-0.24810963196281494"/>
                </c:manualLayout>
              </c:layout>
              <c:showVal val="1"/>
            </c:dLbl>
            <c:dLbl>
              <c:idx val="1"/>
              <c:layout>
                <c:manualLayout>
                  <c:x val="8.095379448579787E-2"/>
                  <c:y val="0.15298957022793269"/>
                </c:manualLayout>
              </c:layout>
              <c:showVal val="1"/>
            </c:dLbl>
            <c:dLbl>
              <c:idx val="2"/>
              <c:layout>
                <c:manualLayout>
                  <c:x val="4.8252740436247825E-2"/>
                  <c:y val="1.3673030323958004E-2"/>
                </c:manualLayout>
              </c:layout>
              <c:showVal val="1"/>
            </c:dLbl>
            <c:txPr>
              <a:bodyPr/>
              <a:lstStyle/>
              <a:p>
                <a:pPr>
                  <a:defRPr sz="2400" b="1"/>
                </a:pPr>
                <a:endParaRPr lang="ru-RU"/>
              </a:p>
            </c:txPr>
            <c:showVal val="1"/>
            <c:showLeaderLines val="1"/>
          </c:dLbls>
          <c:cat>
            <c:strRef>
              <c:f>Лист1!$A$2:$A$4</c:f>
              <c:strCache>
                <c:ptCount val="3"/>
                <c:pt idx="0">
                  <c:v>ДОХОДЫ ОТ ИСПОЛЬЗОВАНИЯ ИМУЩЕСТВА, НАХОДЯЩЕГОСЯ В ГОСУДАРСТВЕННОЙ И МУНИЦИПАЛЬНОЙ СОБСТВЕННОСТИ</c:v>
                </c:pt>
                <c:pt idx="1">
                  <c:v>ДОХОДЫ ОТ ПРОДАЖИ МАТЕРИАЛЬНЫХ И НЕМАТЕРИАЛЬНЫХ АКТИВОВ</c:v>
                </c:pt>
                <c:pt idx="2">
                  <c:v>АДМИНИСТРАТИВНЫЕ ПЛАТЕЖИ И СБОРЫ</c:v>
                </c:pt>
              </c:strCache>
            </c:strRef>
          </c:cat>
          <c:val>
            <c:numRef>
              <c:f>Лист1!$B$2:$B$4</c:f>
              <c:numCache>
                <c:formatCode>General</c:formatCode>
                <c:ptCount val="3"/>
                <c:pt idx="0">
                  <c:v>10292</c:v>
                </c:pt>
                <c:pt idx="1">
                  <c:v>2000</c:v>
                </c:pt>
                <c:pt idx="2">
                  <c:v>10</c:v>
                </c:pt>
              </c:numCache>
            </c:numRef>
          </c:val>
        </c:ser>
        <c:firstSliceAng val="0"/>
      </c:pieChart>
    </c:plotArea>
    <c:legend>
      <c:legendPos val="r"/>
      <c:layout>
        <c:manualLayout>
          <c:xMode val="edge"/>
          <c:yMode val="edge"/>
          <c:x val="0.59931327074769303"/>
          <c:y val="0.15980037503340491"/>
          <c:w val="0.38182146428174779"/>
          <c:h val="0.81329064037929832"/>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smtClean="0"/>
              <a:t>2024 и 2025 годы – по </a:t>
            </a:r>
            <a:r>
              <a:rPr lang="ru-RU" sz="2800" u="sng" dirty="0" smtClean="0">
                <a:solidFill>
                  <a:schemeClr val="accent1">
                    <a:lumMod val="75000"/>
                  </a:schemeClr>
                </a:solidFill>
              </a:rPr>
              <a:t>12305</a:t>
            </a:r>
            <a:r>
              <a:rPr lang="ru-RU" sz="2800" u="sng" baseline="0" dirty="0" smtClean="0"/>
              <a:t> тыс. руб.</a:t>
            </a:r>
            <a:endParaRPr lang="ru-RU" sz="2800" u="sng" dirty="0"/>
          </a:p>
        </c:rich>
      </c:tx>
      <c:layout/>
    </c:title>
    <c:plotArea>
      <c:layout/>
      <c:pieChart>
        <c:varyColors val="1"/>
        <c:ser>
          <c:idx val="0"/>
          <c:order val="0"/>
          <c:tx>
            <c:strRef>
              <c:f>Лист1!$B$1</c:f>
              <c:strCache>
                <c:ptCount val="1"/>
                <c:pt idx="0">
                  <c:v>2024 год</c:v>
                </c:pt>
              </c:strCache>
            </c:strRef>
          </c:tx>
          <c:dPt>
            <c:idx val="0"/>
            <c:spPr>
              <a:solidFill>
                <a:schemeClr val="accent6">
                  <a:lumMod val="75000"/>
                </a:schemeClr>
              </a:solidFill>
            </c:spPr>
          </c:dPt>
          <c:dPt>
            <c:idx val="2"/>
            <c:spPr>
              <a:solidFill>
                <a:srgbClr val="FFFF00"/>
              </a:solidFill>
            </c:spPr>
          </c:dPt>
          <c:dLbls>
            <c:dLbl>
              <c:idx val="0"/>
              <c:layout>
                <c:manualLayout>
                  <c:x val="-0.13278397307706555"/>
                  <c:y val="-0.23422003411032402"/>
                </c:manualLayout>
              </c:layout>
              <c:showVal val="1"/>
            </c:dLbl>
            <c:dLbl>
              <c:idx val="1"/>
              <c:layout>
                <c:manualLayout>
                  <c:x val="8.8382425100914694E-2"/>
                  <c:y val="0.15302034758900668"/>
                </c:manualLayout>
              </c:layout>
              <c:showVal val="1"/>
            </c:dLbl>
            <c:dLbl>
              <c:idx val="2"/>
              <c:layout>
                <c:manualLayout>
                  <c:x val="8.2261808873088191E-2"/>
                  <c:y val="1.5149968321838113E-2"/>
                </c:manualLayout>
              </c:layout>
              <c:showVal val="1"/>
            </c:dLbl>
            <c:txPr>
              <a:bodyPr/>
              <a:lstStyle/>
              <a:p>
                <a:pPr>
                  <a:defRPr sz="2400" b="1"/>
                </a:pPr>
                <a:endParaRPr lang="ru-RU"/>
              </a:p>
            </c:txPr>
            <c:showVal val="1"/>
            <c:showLeaderLines val="1"/>
          </c:dLbls>
          <c:cat>
            <c:strRef>
              <c:f>Лист1!$A$2:$A$4</c:f>
              <c:strCache>
                <c:ptCount val="3"/>
                <c:pt idx="0">
                  <c:v>ДОХОДЫ ОТ ИСПОЛЬЗОВАНИЯ ИМУЩЕСТВА, НАХОДЯЩЕГОСЯ В ГОСУДАРСТВЕННОЙ И МУНИЦИПАЛЬНОЙ СОБСТВЕННОСТИ</c:v>
                </c:pt>
                <c:pt idx="1">
                  <c:v>ДОХОДЫ ОТ ПРОДАЖИ МАТЕРИАЛЬНЫХ И НЕМАТЕРИАЛЬНЫХ АКТИВОВ</c:v>
                </c:pt>
                <c:pt idx="2">
                  <c:v>АДМИНИСТРАТИВНЫЕ ПЛАТЕЖИ И СБОРЫ</c:v>
                </c:pt>
              </c:strCache>
            </c:strRef>
          </c:cat>
          <c:val>
            <c:numRef>
              <c:f>Лист1!$B$2:$B$4</c:f>
              <c:numCache>
                <c:formatCode>General</c:formatCode>
                <c:ptCount val="3"/>
                <c:pt idx="0">
                  <c:v>10295</c:v>
                </c:pt>
                <c:pt idx="1">
                  <c:v>2000</c:v>
                </c:pt>
                <c:pt idx="2">
                  <c:v>10</c:v>
                </c:pt>
              </c:numCache>
            </c:numRef>
          </c:val>
        </c:ser>
        <c:firstSliceAng val="0"/>
      </c:pieChart>
    </c:plotArea>
    <c:legend>
      <c:legendPos val="r"/>
      <c:layout>
        <c:manualLayout>
          <c:xMode val="edge"/>
          <c:yMode val="edge"/>
          <c:x val="0.59931327074769281"/>
          <c:y val="0.15980037503340491"/>
          <c:w val="0.38182146428174796"/>
          <c:h val="0.81329064037929844"/>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dLbls>
            <c:txPr>
              <a:bodyPr/>
              <a:lstStyle/>
              <a:p>
                <a:pPr>
                  <a:defRPr sz="2400" b="1">
                    <a:solidFill>
                      <a:schemeClr val="accent1">
                        <a:lumMod val="50000"/>
                      </a:schemeClr>
                    </a:solidFill>
                  </a:defRPr>
                </a:pPr>
                <a:endParaRPr lang="ru-RU"/>
              </a:p>
            </c:txPr>
            <c:showVal val="1"/>
          </c:dLbls>
          <c:cat>
            <c:strRef>
              <c:f>Лист1!$A$2:$A$4</c:f>
              <c:strCache>
                <c:ptCount val="3"/>
                <c:pt idx="0">
                  <c:v>2023 год</c:v>
                </c:pt>
                <c:pt idx="1">
                  <c:v>2024 год</c:v>
                </c:pt>
                <c:pt idx="2">
                  <c:v>2025 год</c:v>
                </c:pt>
              </c:strCache>
            </c:strRef>
          </c:cat>
          <c:val>
            <c:numRef>
              <c:f>Лист1!$B$2:$B$4</c:f>
              <c:numCache>
                <c:formatCode>General</c:formatCode>
                <c:ptCount val="3"/>
                <c:pt idx="0">
                  <c:v>190561.6</c:v>
                </c:pt>
                <c:pt idx="1">
                  <c:v>52786.8</c:v>
                </c:pt>
                <c:pt idx="2">
                  <c:v>392258.5</c:v>
                </c:pt>
              </c:numCache>
            </c:numRef>
          </c:val>
        </c:ser>
        <c:axId val="148875136"/>
        <c:axId val="148876672"/>
      </c:barChart>
      <c:catAx>
        <c:axId val="148875136"/>
        <c:scaling>
          <c:orientation val="minMax"/>
        </c:scaling>
        <c:axPos val="b"/>
        <c:tickLblPos val="nextTo"/>
        <c:txPr>
          <a:bodyPr/>
          <a:lstStyle/>
          <a:p>
            <a:pPr>
              <a:defRPr sz="1800" b="1"/>
            </a:pPr>
            <a:endParaRPr lang="ru-RU"/>
          </a:p>
        </c:txPr>
        <c:crossAx val="148876672"/>
        <c:crosses val="autoZero"/>
        <c:auto val="1"/>
        <c:lblAlgn val="ctr"/>
        <c:lblOffset val="100"/>
      </c:catAx>
      <c:valAx>
        <c:axId val="148876672"/>
        <c:scaling>
          <c:orientation val="minMax"/>
        </c:scaling>
        <c:axPos val="l"/>
        <c:majorGridlines/>
        <c:numFmt formatCode="General" sourceLinked="1"/>
        <c:tickLblPos val="nextTo"/>
        <c:crossAx val="148875136"/>
        <c:crosses val="autoZero"/>
        <c:crossBetween val="between"/>
      </c:valAx>
      <c:spPr>
        <a:ln>
          <a:noFill/>
        </a:ln>
      </c:spPr>
    </c:plotArea>
    <c:plotVisOnly val="1"/>
  </c:chart>
  <c:txPr>
    <a:bodyPr/>
    <a:lstStyle/>
    <a:p>
      <a:pPr>
        <a:defRPr sz="1800"/>
      </a:pPr>
      <a:endParaRPr lang="ru-RU"/>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solidFill>
                  <a:schemeClr val="tx1"/>
                </a:solidFill>
              </a:defRPr>
            </a:pPr>
            <a:r>
              <a:rPr lang="ru-RU" sz="2800" u="sng" dirty="0" smtClean="0">
                <a:solidFill>
                  <a:schemeClr val="tx1"/>
                </a:solidFill>
              </a:rPr>
              <a:t>2023 год – </a:t>
            </a:r>
            <a:r>
              <a:rPr lang="ru-RU" sz="2800" u="sng" dirty="0" smtClean="0">
                <a:solidFill>
                  <a:schemeClr val="accent2">
                    <a:lumMod val="75000"/>
                  </a:schemeClr>
                </a:solidFill>
              </a:rPr>
              <a:t>351179.9</a:t>
            </a:r>
            <a:r>
              <a:rPr lang="ru-RU" sz="2800" u="sng" baseline="0" dirty="0" smtClean="0">
                <a:solidFill>
                  <a:schemeClr val="tx1"/>
                </a:solidFill>
              </a:rPr>
              <a:t> тыс. руб.</a:t>
            </a:r>
            <a:endParaRPr lang="ru-RU" sz="2800" u="sng" dirty="0">
              <a:solidFill>
                <a:schemeClr val="tx1"/>
              </a:solidFill>
            </a:endParaRPr>
          </a:p>
        </c:rich>
      </c:tx>
      <c:layout>
        <c:manualLayout>
          <c:xMode val="edge"/>
          <c:yMode val="edge"/>
          <c:x val="5.9326625745287687E-2"/>
          <c:y val="0"/>
        </c:manualLayout>
      </c:layout>
    </c:title>
    <c:view3D>
      <c:rotX val="75"/>
      <c:perspective val="30"/>
    </c:view3D>
    <c:plotArea>
      <c:layout/>
      <c:pie3DChart>
        <c:varyColors val="1"/>
        <c:ser>
          <c:idx val="0"/>
          <c:order val="0"/>
          <c:tx>
            <c:strRef>
              <c:f>Лист1!$B$1</c:f>
              <c:strCache>
                <c:ptCount val="1"/>
                <c:pt idx="0">
                  <c:v>2024 год</c:v>
                </c:pt>
              </c:strCache>
            </c:strRef>
          </c:tx>
          <c:explosion val="25"/>
          <c:dPt>
            <c:idx val="0"/>
            <c:spPr>
              <a:solidFill>
                <a:schemeClr val="accent5">
                  <a:lumMod val="75000"/>
                </a:schemeClr>
              </a:solidFill>
            </c:spPr>
          </c:dPt>
          <c:dPt>
            <c:idx val="2"/>
            <c:spPr>
              <a:solidFill>
                <a:srgbClr val="FFFF00"/>
              </a:solidFill>
            </c:spPr>
          </c:dPt>
          <c:dPt>
            <c:idx val="3"/>
            <c:spPr>
              <a:solidFill>
                <a:srgbClr val="00B0F0">
                  <a:alpha val="25000"/>
                </a:srgbClr>
              </a:solidFill>
            </c:spPr>
          </c:dPt>
          <c:dPt>
            <c:idx val="4"/>
            <c:spPr>
              <a:solidFill>
                <a:srgbClr val="00B050"/>
              </a:solidFill>
            </c:spPr>
          </c:dPt>
          <c:dPt>
            <c:idx val="5"/>
            <c:spPr>
              <a:solidFill>
                <a:srgbClr val="FF6600"/>
              </a:solidFill>
            </c:spPr>
          </c:dPt>
          <c:dPt>
            <c:idx val="6"/>
            <c:spPr>
              <a:solidFill>
                <a:schemeClr val="tx2">
                  <a:lumMod val="60000"/>
                  <a:lumOff val="40000"/>
                </a:schemeClr>
              </a:solidFill>
            </c:spPr>
          </c:dPt>
          <c:dPt>
            <c:idx val="7"/>
            <c:spPr>
              <a:solidFill>
                <a:srgbClr val="CC0066"/>
              </a:solidFill>
            </c:spPr>
          </c:dPt>
          <c:dPt>
            <c:idx val="8"/>
            <c:spPr>
              <a:solidFill>
                <a:srgbClr val="7030A0"/>
              </a:solidFill>
            </c:spPr>
          </c:dPt>
          <c:dLbls>
            <c:dLbl>
              <c:idx val="0"/>
              <c:layout>
                <c:manualLayout>
                  <c:x val="3.6136031181720554E-2"/>
                  <c:y val="1.2967778354957562E-3"/>
                </c:manualLayout>
              </c:layout>
              <c:showVal val="1"/>
            </c:dLbl>
            <c:dLbl>
              <c:idx val="1"/>
              <c:layout>
                <c:manualLayout>
                  <c:x val="3.1560034996111541E-2"/>
                  <c:y val="3.7742052684836824E-2"/>
                </c:manualLayout>
              </c:layout>
              <c:showVal val="1"/>
            </c:dLbl>
            <c:dLbl>
              <c:idx val="3"/>
              <c:layout>
                <c:manualLayout>
                  <c:x val="0.14542087916157467"/>
                  <c:y val="-0.16104892249209551"/>
                </c:manualLayout>
              </c:layout>
              <c:showVal val="1"/>
            </c:dLbl>
            <c:dLbl>
              <c:idx val="4"/>
              <c:layout>
                <c:manualLayout>
                  <c:x val="-6.856888586453358E-2"/>
                  <c:y val="6.6964406357251594E-2"/>
                </c:manualLayout>
              </c:layout>
              <c:showVal val="1"/>
            </c:dLbl>
            <c:dLbl>
              <c:idx val="5"/>
              <c:layout>
                <c:manualLayout>
                  <c:x val="-8.8285734455430864E-2"/>
                  <c:y val="1.50011485210352E-2"/>
                </c:manualLayout>
              </c:layout>
              <c:showVal val="1"/>
            </c:dLbl>
            <c:dLbl>
              <c:idx val="6"/>
              <c:layout>
                <c:manualLayout>
                  <c:x val="-4.2041509276747026E-2"/>
                  <c:y val="-4.5165777376087344E-3"/>
                </c:manualLayout>
              </c:layout>
              <c:showVal val="1"/>
            </c:dLbl>
            <c:dLbl>
              <c:idx val="7"/>
              <c:layout>
                <c:manualLayout>
                  <c:x val="1.5060247935414581E-2"/>
                  <c:y val="-2.1200159441743714E-2"/>
                </c:manualLayout>
              </c:layout>
              <c:showVal val="1"/>
            </c:dLbl>
            <c:txPr>
              <a:bodyPr/>
              <a:lstStyle/>
              <a:p>
                <a:pPr>
                  <a:defRPr sz="2000" b="1">
                    <a:solidFill>
                      <a:schemeClr val="accent2">
                        <a:lumMod val="75000"/>
                      </a:schemeClr>
                    </a:solidFill>
                  </a:defRPr>
                </a:pPr>
                <a:endParaRPr lang="ru-RU"/>
              </a:p>
            </c:txPr>
            <c:showVal val="1"/>
            <c:showLeaderLines val="1"/>
          </c:dLbls>
          <c:cat>
            <c:strRef>
              <c:f>Лист1!$A$2:$A$9</c:f>
              <c:strCache>
                <c:ptCount val="8"/>
                <c:pt idx="0">
                  <c:v>01-ОБЩЕГОСУДАРСТВЕННЫЕ ВОПРОСЫ</c:v>
                </c:pt>
                <c:pt idx="1">
                  <c:v>03-НАЦИОНАЛЬНАЯ БЕЗОПАСНОСТЬ И ПРАВООХРАНИТЕЛЬНАЯ ДЕЯТЕЛЬНОСТЬ</c:v>
                </c:pt>
                <c:pt idx="2">
                  <c:v>04-НАЦИОНАЛЬНАЯ ЭКОНОМИКА</c:v>
                </c:pt>
                <c:pt idx="3">
                  <c:v>05-ЖИЛИЩНО-КОММУНАЛЬНОЕ ХОЗЯЙСТВО</c:v>
                </c:pt>
                <c:pt idx="4">
                  <c:v>08-КУЛЬТУРА, КИНЕМАТОГРАФИЯ</c:v>
                </c:pt>
                <c:pt idx="5">
                  <c:v>10-СОЦИАЛЬНАЯ ПОЛИТИКА</c:v>
                </c:pt>
                <c:pt idx="6">
                  <c:v>11-ФИЗИЧЕСКАЯ КУЛЬТУРА И СПОРТ</c:v>
                </c:pt>
                <c:pt idx="7">
                  <c:v>13-ОБСЛУЖИВАНИЕ ГОСУДАРСТВЕННОГО (МУНИЦИПАЛЬНОЕ) ДОЛГА</c:v>
                </c:pt>
              </c:strCache>
            </c:strRef>
          </c:cat>
          <c:val>
            <c:numRef>
              <c:f>Лист1!$B$2:$B$9</c:f>
              <c:numCache>
                <c:formatCode>General</c:formatCode>
                <c:ptCount val="8"/>
                <c:pt idx="0">
                  <c:v>25133.1</c:v>
                </c:pt>
                <c:pt idx="1">
                  <c:v>4631.1000000000004</c:v>
                </c:pt>
                <c:pt idx="2">
                  <c:v>68794.7</c:v>
                </c:pt>
                <c:pt idx="3">
                  <c:v>224003.12899999999</c:v>
                </c:pt>
                <c:pt idx="4">
                  <c:v>12757.8</c:v>
                </c:pt>
                <c:pt idx="5">
                  <c:v>4863.1710000000003</c:v>
                </c:pt>
                <c:pt idx="6">
                  <c:v>10351.700000000003</c:v>
                </c:pt>
                <c:pt idx="7">
                  <c:v>645.20000000000005</c:v>
                </c:pt>
              </c:numCache>
            </c:numRef>
          </c:val>
        </c:ser>
      </c:pie3DChart>
    </c:plotArea>
    <c:legend>
      <c:legendPos val="r"/>
      <c:layout>
        <c:manualLayout>
          <c:xMode val="edge"/>
          <c:yMode val="edge"/>
          <c:x val="0.59931327074769336"/>
          <c:y val="1.4414877325942753E-2"/>
          <c:w val="0.38273015961189499"/>
          <c:h val="0.98558512267405729"/>
        </c:manualLayout>
      </c:layout>
      <c:txPr>
        <a:bodyPr/>
        <a:lstStyle/>
        <a:p>
          <a:pPr>
            <a:defRPr sz="1200" b="1"/>
          </a:pPr>
          <a:endParaRPr lang="ru-RU"/>
        </a:p>
      </c:txPr>
    </c:legend>
    <c:plotVisOnly val="1"/>
  </c:chart>
  <c:txPr>
    <a:bodyPr/>
    <a:lstStyle/>
    <a:p>
      <a:pPr>
        <a:defRPr sz="1800"/>
      </a:pPr>
      <a:endParaRPr lang="ru-RU"/>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solidFill>
                  <a:schemeClr val="tx1"/>
                </a:solidFill>
              </a:defRPr>
            </a:pPr>
            <a:r>
              <a:rPr lang="ru-RU" sz="2800" u="sng" dirty="0" smtClean="0">
                <a:solidFill>
                  <a:schemeClr val="tx1"/>
                </a:solidFill>
              </a:rPr>
              <a:t>2024 год – </a:t>
            </a:r>
            <a:r>
              <a:rPr lang="ru-RU" sz="2800" u="sng" dirty="0" smtClean="0">
                <a:solidFill>
                  <a:schemeClr val="accent2">
                    <a:lumMod val="75000"/>
                  </a:schemeClr>
                </a:solidFill>
              </a:rPr>
              <a:t>222152.5</a:t>
            </a:r>
            <a:r>
              <a:rPr lang="ru-RU" sz="2800" u="sng" baseline="0" dirty="0" smtClean="0">
                <a:solidFill>
                  <a:schemeClr val="tx1"/>
                </a:solidFill>
              </a:rPr>
              <a:t> тыс. руб.</a:t>
            </a:r>
            <a:endParaRPr lang="ru-RU" sz="2800" u="sng" dirty="0">
              <a:solidFill>
                <a:schemeClr val="tx1"/>
              </a:solidFill>
            </a:endParaRPr>
          </a:p>
        </c:rich>
      </c:tx>
      <c:layout>
        <c:manualLayout>
          <c:xMode val="edge"/>
          <c:yMode val="edge"/>
          <c:x val="5.9326625745287707E-2"/>
          <c:y val="0"/>
        </c:manualLayout>
      </c:layout>
    </c:title>
    <c:view3D>
      <c:rotX val="75"/>
      <c:perspective val="30"/>
    </c:view3D>
    <c:plotArea>
      <c:layout/>
      <c:pie3DChart>
        <c:varyColors val="1"/>
        <c:ser>
          <c:idx val="0"/>
          <c:order val="0"/>
          <c:tx>
            <c:strRef>
              <c:f>Лист1!$B$1</c:f>
              <c:strCache>
                <c:ptCount val="1"/>
                <c:pt idx="0">
                  <c:v>2024 год</c:v>
                </c:pt>
              </c:strCache>
            </c:strRef>
          </c:tx>
          <c:explosion val="25"/>
          <c:dPt>
            <c:idx val="0"/>
            <c:spPr>
              <a:solidFill>
                <a:schemeClr val="accent5">
                  <a:lumMod val="75000"/>
                </a:schemeClr>
              </a:solidFill>
            </c:spPr>
          </c:dPt>
          <c:dPt>
            <c:idx val="2"/>
            <c:spPr>
              <a:solidFill>
                <a:srgbClr val="FFFF00"/>
              </a:solidFill>
            </c:spPr>
          </c:dPt>
          <c:dPt>
            <c:idx val="3"/>
            <c:spPr>
              <a:solidFill>
                <a:srgbClr val="00B0F0">
                  <a:alpha val="25000"/>
                </a:srgbClr>
              </a:solidFill>
            </c:spPr>
          </c:dPt>
          <c:dPt>
            <c:idx val="4"/>
            <c:spPr>
              <a:solidFill>
                <a:srgbClr val="00B050"/>
              </a:solidFill>
            </c:spPr>
          </c:dPt>
          <c:dPt>
            <c:idx val="5"/>
            <c:spPr>
              <a:solidFill>
                <a:srgbClr val="FF6600"/>
              </a:solidFill>
            </c:spPr>
          </c:dPt>
          <c:dPt>
            <c:idx val="6"/>
            <c:spPr>
              <a:solidFill>
                <a:schemeClr val="tx2">
                  <a:lumMod val="60000"/>
                  <a:lumOff val="40000"/>
                </a:schemeClr>
              </a:solidFill>
            </c:spPr>
          </c:dPt>
          <c:dPt>
            <c:idx val="7"/>
            <c:spPr>
              <a:solidFill>
                <a:srgbClr val="CC0066"/>
              </a:solidFill>
            </c:spPr>
          </c:dPt>
          <c:dPt>
            <c:idx val="8"/>
            <c:spPr>
              <a:solidFill>
                <a:srgbClr val="7030A0"/>
              </a:solidFill>
            </c:spPr>
          </c:dPt>
          <c:dLbls>
            <c:dLbl>
              <c:idx val="0"/>
              <c:layout>
                <c:manualLayout>
                  <c:x val="3.6136031181720561E-2"/>
                  <c:y val="1.2967778354957566E-3"/>
                </c:manualLayout>
              </c:layout>
              <c:showVal val="1"/>
            </c:dLbl>
            <c:dLbl>
              <c:idx val="1"/>
              <c:layout>
                <c:manualLayout>
                  <c:x val="3.1560034996111541E-2"/>
                  <c:y val="3.7742052684836831E-2"/>
                </c:manualLayout>
              </c:layout>
              <c:showVal val="1"/>
            </c:dLbl>
            <c:dLbl>
              <c:idx val="2"/>
              <c:layout>
                <c:manualLayout>
                  <c:x val="-0.14134367014776139"/>
                  <c:y val="-6.1139978440833902E-2"/>
                </c:manualLayout>
              </c:layout>
              <c:showVal val="1"/>
            </c:dLbl>
            <c:dLbl>
              <c:idx val="3"/>
              <c:layout>
                <c:manualLayout>
                  <c:x val="0.13366292634151758"/>
                  <c:y val="-8.716448923092629E-2"/>
                </c:manualLayout>
              </c:layout>
              <c:showVal val="1"/>
            </c:dLbl>
            <c:dLbl>
              <c:idx val="4"/>
              <c:layout>
                <c:manualLayout>
                  <c:x val="-6.856888586453358E-2"/>
                  <c:y val="6.6964406357251594E-2"/>
                </c:manualLayout>
              </c:layout>
              <c:showVal val="1"/>
            </c:dLbl>
            <c:dLbl>
              <c:idx val="5"/>
              <c:layout>
                <c:manualLayout>
                  <c:x val="-8.828573445543085E-2"/>
                  <c:y val="1.50011485210352E-2"/>
                </c:manualLayout>
              </c:layout>
              <c:showVal val="1"/>
            </c:dLbl>
            <c:dLbl>
              <c:idx val="6"/>
              <c:layout>
                <c:manualLayout>
                  <c:x val="-4.2041509276747026E-2"/>
                  <c:y val="-4.5165777376087344E-3"/>
                </c:manualLayout>
              </c:layout>
              <c:showVal val="1"/>
            </c:dLbl>
            <c:dLbl>
              <c:idx val="7"/>
              <c:layout>
                <c:manualLayout>
                  <c:x val="1.5060247935414578E-2"/>
                  <c:y val="-2.1200159441743718E-2"/>
                </c:manualLayout>
              </c:layout>
              <c:showVal val="1"/>
            </c:dLbl>
            <c:txPr>
              <a:bodyPr/>
              <a:lstStyle/>
              <a:p>
                <a:pPr>
                  <a:defRPr sz="2000" b="1">
                    <a:solidFill>
                      <a:schemeClr val="accent2">
                        <a:lumMod val="75000"/>
                      </a:schemeClr>
                    </a:solidFill>
                  </a:defRPr>
                </a:pPr>
                <a:endParaRPr lang="ru-RU"/>
              </a:p>
            </c:txPr>
            <c:showVal val="1"/>
            <c:showLeaderLines val="1"/>
          </c:dLbls>
          <c:cat>
            <c:strRef>
              <c:f>Лист1!$A$2:$A$9</c:f>
              <c:strCache>
                <c:ptCount val="8"/>
                <c:pt idx="0">
                  <c:v>01-ОБЩЕГОСУДАРСТВЕННЫЕ ВОПРОСЫ</c:v>
                </c:pt>
                <c:pt idx="1">
                  <c:v>03-НАЦИОНАЛЬНАЯ БЕЗОПАСНОСТЬ И ПРАВООХРАНИТЕЛЬНАЯ ДЕЯТЕЛЬНОСТЬ</c:v>
                </c:pt>
                <c:pt idx="2">
                  <c:v>04-НАЦИОНАЛЬНАЯ ЭКОНОМИКА</c:v>
                </c:pt>
                <c:pt idx="3">
                  <c:v>05-ЖИЛИЩНО-КОММУНАЛЬНОЕ ХОЗЯЙСТВО</c:v>
                </c:pt>
                <c:pt idx="4">
                  <c:v>08-КУЛЬТУРА, КИНЕМАТОГРАФИЯ</c:v>
                </c:pt>
                <c:pt idx="5">
                  <c:v>10-СОЦИАЛЬНАЯ ПОЛИТИКА</c:v>
                </c:pt>
                <c:pt idx="6">
                  <c:v>11-ФИЗИЧЕСКАЯ КУЛЬТУРА И СПОРТ</c:v>
                </c:pt>
                <c:pt idx="7">
                  <c:v>13-ОБСЛУЖИВАНИЕ ГОСУДАРСТВЕННОГО (МУНИЦИПАЛЬНОЕ) ДОЛГА</c:v>
                </c:pt>
              </c:strCache>
            </c:strRef>
          </c:cat>
          <c:val>
            <c:numRef>
              <c:f>Лист1!$B$2:$B$9</c:f>
              <c:numCache>
                <c:formatCode>General</c:formatCode>
                <c:ptCount val="8"/>
                <c:pt idx="0">
                  <c:v>25133.1</c:v>
                </c:pt>
                <c:pt idx="1">
                  <c:v>4631.1000000000004</c:v>
                </c:pt>
                <c:pt idx="2">
                  <c:v>79785.100000000006</c:v>
                </c:pt>
                <c:pt idx="3">
                  <c:v>81909.842999999979</c:v>
                </c:pt>
                <c:pt idx="4">
                  <c:v>14815.2</c:v>
                </c:pt>
                <c:pt idx="5">
                  <c:v>5199.7570000000005</c:v>
                </c:pt>
                <c:pt idx="6">
                  <c:v>9615.2999999999975</c:v>
                </c:pt>
                <c:pt idx="7">
                  <c:v>1063.0999999999999</c:v>
                </c:pt>
              </c:numCache>
            </c:numRef>
          </c:val>
        </c:ser>
      </c:pie3DChart>
    </c:plotArea>
    <c:legend>
      <c:legendPos val="r"/>
      <c:layout>
        <c:manualLayout>
          <c:xMode val="edge"/>
          <c:yMode val="edge"/>
          <c:x val="0.59931327074769325"/>
          <c:y val="1.4414877325942753E-2"/>
          <c:w val="0.38273015961189499"/>
          <c:h val="0.98558512267405729"/>
        </c:manualLayout>
      </c:layout>
      <c:txPr>
        <a:bodyPr/>
        <a:lstStyle/>
        <a:p>
          <a:pPr>
            <a:defRPr sz="1200" b="1"/>
          </a:pPr>
          <a:endParaRPr lang="ru-RU"/>
        </a:p>
      </c:txPr>
    </c:legend>
    <c:plotVisOnly val="1"/>
  </c:chart>
  <c:txPr>
    <a:bodyPr/>
    <a:lstStyle/>
    <a:p>
      <a:pPr>
        <a:defRPr sz="1800"/>
      </a:pPr>
      <a:endParaRPr lang="ru-RU"/>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solidFill>
                  <a:schemeClr val="tx1"/>
                </a:solidFill>
              </a:defRPr>
            </a:pPr>
            <a:r>
              <a:rPr lang="ru-RU" sz="2800" u="sng" dirty="0" smtClean="0">
                <a:solidFill>
                  <a:schemeClr val="tx1"/>
                </a:solidFill>
              </a:rPr>
              <a:t>2025 год – </a:t>
            </a:r>
            <a:r>
              <a:rPr lang="ru-RU" sz="2800" u="sng" dirty="0" smtClean="0">
                <a:solidFill>
                  <a:schemeClr val="accent2">
                    <a:lumMod val="75000"/>
                  </a:schemeClr>
                </a:solidFill>
              </a:rPr>
              <a:t>562277.4</a:t>
            </a:r>
            <a:r>
              <a:rPr lang="ru-RU" sz="2800" u="sng" baseline="0" dirty="0" smtClean="0">
                <a:solidFill>
                  <a:schemeClr val="tx1"/>
                </a:solidFill>
              </a:rPr>
              <a:t> тыс. руб.</a:t>
            </a:r>
            <a:endParaRPr lang="ru-RU" sz="2800" u="sng" dirty="0">
              <a:solidFill>
                <a:schemeClr val="tx1"/>
              </a:solidFill>
            </a:endParaRPr>
          </a:p>
        </c:rich>
      </c:tx>
      <c:layout>
        <c:manualLayout>
          <c:xMode val="edge"/>
          <c:yMode val="edge"/>
          <c:x val="5.9326625745287721E-2"/>
          <c:y val="0"/>
        </c:manualLayout>
      </c:layout>
    </c:title>
    <c:view3D>
      <c:rotX val="75"/>
      <c:perspective val="30"/>
    </c:view3D>
    <c:plotArea>
      <c:layout/>
      <c:pie3DChart>
        <c:varyColors val="1"/>
        <c:ser>
          <c:idx val="0"/>
          <c:order val="0"/>
          <c:tx>
            <c:strRef>
              <c:f>Лист1!$B$1</c:f>
              <c:strCache>
                <c:ptCount val="1"/>
                <c:pt idx="0">
                  <c:v>2024 год</c:v>
                </c:pt>
              </c:strCache>
            </c:strRef>
          </c:tx>
          <c:explosion val="25"/>
          <c:dPt>
            <c:idx val="0"/>
            <c:spPr>
              <a:solidFill>
                <a:schemeClr val="accent5">
                  <a:lumMod val="75000"/>
                </a:schemeClr>
              </a:solidFill>
            </c:spPr>
          </c:dPt>
          <c:dPt>
            <c:idx val="2"/>
            <c:spPr>
              <a:solidFill>
                <a:srgbClr val="FFFF00"/>
              </a:solidFill>
            </c:spPr>
          </c:dPt>
          <c:dPt>
            <c:idx val="3"/>
            <c:spPr>
              <a:solidFill>
                <a:srgbClr val="00B0F0">
                  <a:alpha val="25000"/>
                </a:srgbClr>
              </a:solidFill>
            </c:spPr>
          </c:dPt>
          <c:dPt>
            <c:idx val="4"/>
            <c:spPr>
              <a:solidFill>
                <a:srgbClr val="00B050"/>
              </a:solidFill>
            </c:spPr>
          </c:dPt>
          <c:dPt>
            <c:idx val="5"/>
            <c:spPr>
              <a:solidFill>
                <a:srgbClr val="FF6600"/>
              </a:solidFill>
            </c:spPr>
          </c:dPt>
          <c:dPt>
            <c:idx val="6"/>
            <c:spPr>
              <a:solidFill>
                <a:schemeClr val="tx2">
                  <a:lumMod val="60000"/>
                  <a:lumOff val="40000"/>
                </a:schemeClr>
              </a:solidFill>
            </c:spPr>
          </c:dPt>
          <c:dPt>
            <c:idx val="7"/>
            <c:spPr>
              <a:solidFill>
                <a:srgbClr val="CC0066"/>
              </a:solidFill>
            </c:spPr>
          </c:dPt>
          <c:dPt>
            <c:idx val="8"/>
            <c:spPr>
              <a:solidFill>
                <a:srgbClr val="7030A0"/>
              </a:solidFill>
            </c:spPr>
          </c:dPt>
          <c:dLbls>
            <c:dLbl>
              <c:idx val="0"/>
              <c:layout>
                <c:manualLayout>
                  <c:x val="0.13901811835721964"/>
                  <c:y val="-1.3003435053762799E-2"/>
                </c:manualLayout>
              </c:layout>
              <c:showVal val="1"/>
            </c:dLbl>
            <c:dLbl>
              <c:idx val="1"/>
              <c:layout>
                <c:manualLayout>
                  <c:x val="7.1243010035921955E-2"/>
                  <c:y val="5.4425634388971807E-2"/>
                </c:manualLayout>
              </c:layout>
              <c:showVal val="1"/>
            </c:dLbl>
            <c:dLbl>
              <c:idx val="2"/>
              <c:layout>
                <c:manualLayout>
                  <c:x val="-0.13840418194274712"/>
                  <c:y val="-0.16600820629539667"/>
                </c:manualLayout>
              </c:layout>
              <c:showVal val="1"/>
            </c:dLbl>
            <c:dLbl>
              <c:idx val="3"/>
              <c:layout>
                <c:manualLayout>
                  <c:x val="0.1027983001888679"/>
                  <c:y val="0.10112164714431129"/>
                </c:manualLayout>
              </c:layout>
              <c:showVal val="1"/>
            </c:dLbl>
            <c:dLbl>
              <c:idx val="4"/>
              <c:layout>
                <c:manualLayout>
                  <c:x val="-9.9433512017183243E-2"/>
                  <c:y val="1.6913661244846671E-2"/>
                </c:manualLayout>
              </c:layout>
              <c:showVal val="1"/>
            </c:dLbl>
            <c:dLbl>
              <c:idx val="5"/>
              <c:layout>
                <c:manualLayout>
                  <c:x val="-6.6239515053882897E-2"/>
                  <c:y val="-3.0283046628452701E-2"/>
                </c:manualLayout>
              </c:layout>
              <c:showVal val="1"/>
            </c:dLbl>
            <c:dLbl>
              <c:idx val="6"/>
              <c:layout>
                <c:manualLayout>
                  <c:x val="1.3808766618523871E-2"/>
                  <c:y val="-2.5966897071496565E-2"/>
                </c:manualLayout>
              </c:layout>
              <c:showVal val="1"/>
            </c:dLbl>
            <c:dLbl>
              <c:idx val="7"/>
              <c:layout>
                <c:manualLayout>
                  <c:x val="9.7365917675813804E-2"/>
                  <c:y val="-2.5966897071496565E-2"/>
                </c:manualLayout>
              </c:layout>
              <c:showVal val="1"/>
            </c:dLbl>
            <c:txPr>
              <a:bodyPr/>
              <a:lstStyle/>
              <a:p>
                <a:pPr>
                  <a:defRPr sz="2000" b="1">
                    <a:solidFill>
                      <a:schemeClr val="accent2">
                        <a:lumMod val="75000"/>
                      </a:schemeClr>
                    </a:solidFill>
                  </a:defRPr>
                </a:pPr>
                <a:endParaRPr lang="ru-RU"/>
              </a:p>
            </c:txPr>
            <c:showVal val="1"/>
            <c:showLeaderLines val="1"/>
          </c:dLbls>
          <c:cat>
            <c:strRef>
              <c:f>Лист1!$A$2:$A$9</c:f>
              <c:strCache>
                <c:ptCount val="8"/>
                <c:pt idx="0">
                  <c:v>01-ОБЩЕГОСУДАРСТВЕННЫЕ ВОПРОСЫ</c:v>
                </c:pt>
                <c:pt idx="1">
                  <c:v>03-НАЦИОНАЛЬНАЯ БЕЗОПАСНОСТЬ И ПРАВООХРАНИТЕЛЬНАЯ ДЕЯТЕЛЬНОСТЬ</c:v>
                </c:pt>
                <c:pt idx="2">
                  <c:v>04-НАЦИОНАЛЬНАЯ ЭКОНОМИКА</c:v>
                </c:pt>
                <c:pt idx="3">
                  <c:v>05-ЖИЛИЩНО-КОММУНАЛЬНОЕ ХОЗЯЙСТВО</c:v>
                </c:pt>
                <c:pt idx="4">
                  <c:v>08-КУЛЬТУРА, КИНЕМАТОГРАФИЯ</c:v>
                </c:pt>
                <c:pt idx="5">
                  <c:v>10-СОЦИАЛЬНАЯ ПОЛИТИКА</c:v>
                </c:pt>
                <c:pt idx="6">
                  <c:v>11-ФИЗИЧЕСКАЯ КУЛЬТУРА И СПОРТ</c:v>
                </c:pt>
                <c:pt idx="7">
                  <c:v>13-ОБСЛУЖИВАНИЕ ГОСУДАРСТВЕННОГО (МУНИЦИПАЛЬНОЕ) ДОЛГА</c:v>
                </c:pt>
              </c:strCache>
            </c:strRef>
          </c:cat>
          <c:val>
            <c:numRef>
              <c:f>Лист1!$B$2:$B$9</c:f>
              <c:numCache>
                <c:formatCode>General</c:formatCode>
                <c:ptCount val="8"/>
                <c:pt idx="0">
                  <c:v>25133.1</c:v>
                </c:pt>
                <c:pt idx="1">
                  <c:v>4631.1000000000004</c:v>
                </c:pt>
                <c:pt idx="2">
                  <c:v>423175.9</c:v>
                </c:pt>
                <c:pt idx="3">
                  <c:v>77515.129000000015</c:v>
                </c:pt>
                <c:pt idx="4">
                  <c:v>14505.2</c:v>
                </c:pt>
                <c:pt idx="5">
                  <c:v>5295.0710000000008</c:v>
                </c:pt>
                <c:pt idx="6">
                  <c:v>9615.2999999999975</c:v>
                </c:pt>
                <c:pt idx="7">
                  <c:v>2406.6</c:v>
                </c:pt>
              </c:numCache>
            </c:numRef>
          </c:val>
        </c:ser>
      </c:pie3DChart>
    </c:plotArea>
    <c:legend>
      <c:legendPos val="r"/>
      <c:layout>
        <c:manualLayout>
          <c:xMode val="edge"/>
          <c:yMode val="edge"/>
          <c:x val="0.59931327074769303"/>
          <c:y val="1.4414877325942753E-2"/>
          <c:w val="0.38273015961189499"/>
          <c:h val="0.98558512267405729"/>
        </c:manualLayout>
      </c:layout>
      <c:txPr>
        <a:bodyPr/>
        <a:lstStyle/>
        <a:p>
          <a:pPr>
            <a:defRPr sz="1200" b="1"/>
          </a:pPr>
          <a:endParaRPr lang="ru-RU"/>
        </a:p>
      </c:txPr>
    </c:legend>
    <c:plotVisOnly val="1"/>
  </c:chart>
  <c:txPr>
    <a:bodyPr/>
    <a:lstStyle/>
    <a:p>
      <a:pPr>
        <a:defRPr sz="1800"/>
      </a:pPr>
      <a:endParaRPr lang="ru-RU"/>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smtClean="0"/>
              <a:t>2023 год – </a:t>
            </a:r>
            <a:r>
              <a:rPr lang="ru-RU" sz="2800" u="sng" dirty="0" smtClean="0">
                <a:solidFill>
                  <a:schemeClr val="accent2">
                    <a:lumMod val="75000"/>
                  </a:schemeClr>
                </a:solidFill>
              </a:rPr>
              <a:t>224003.129</a:t>
            </a:r>
            <a:r>
              <a:rPr lang="ru-RU" sz="2800" u="sng" baseline="0" dirty="0" smtClean="0"/>
              <a:t> тыс. руб.</a:t>
            </a:r>
            <a:endParaRPr lang="ru-RU" sz="2800" u="sng" dirty="0"/>
          </a:p>
        </c:rich>
      </c:tx>
      <c:layout>
        <c:manualLayout>
          <c:xMode val="edge"/>
          <c:yMode val="edge"/>
          <c:x val="0.2827277293263713"/>
          <c:y val="1.430021288925855E-2"/>
        </c:manualLayout>
      </c:layout>
    </c:title>
    <c:view3D>
      <c:rotX val="75"/>
      <c:perspective val="30"/>
    </c:view3D>
    <c:plotArea>
      <c:layout/>
      <c:pie3DChart>
        <c:varyColors val="1"/>
        <c:ser>
          <c:idx val="0"/>
          <c:order val="0"/>
          <c:tx>
            <c:strRef>
              <c:f>Лист1!$B$1</c:f>
              <c:strCache>
                <c:ptCount val="1"/>
                <c:pt idx="0">
                  <c:v>2024 год</c:v>
                </c:pt>
              </c:strCache>
            </c:strRef>
          </c:tx>
          <c:explosion val="25"/>
          <c:dPt>
            <c:idx val="0"/>
            <c:spPr>
              <a:solidFill>
                <a:schemeClr val="tx2">
                  <a:lumMod val="60000"/>
                  <a:lumOff val="40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0.18011598248342783"/>
                  <c:y val="-0.1434215642706366"/>
                </c:manualLayout>
              </c:layout>
              <c:showVal val="1"/>
            </c:dLbl>
            <c:dLbl>
              <c:idx val="1"/>
              <c:layout>
                <c:manualLayout>
                  <c:x val="-1.2659125837869867E-2"/>
                  <c:y val="2.0550832189816754E-2"/>
                </c:manualLayout>
              </c:layout>
              <c:showVal val="1"/>
            </c:dLbl>
            <c:dLbl>
              <c:idx val="2"/>
              <c:layout>
                <c:manualLayout>
                  <c:x val="0.12136938488316111"/>
                  <c:y val="7.4357729021099772E-2"/>
                </c:manualLayout>
              </c:layout>
              <c:showVal val="1"/>
            </c:dLbl>
            <c:dLbl>
              <c:idx val="3"/>
              <c:layout>
                <c:manualLayout>
                  <c:x val="-1.878379254156946E-2"/>
                  <c:y val="1.026950458958014E-2"/>
                </c:manualLayout>
              </c:layout>
              <c:showVal val="1"/>
            </c:dLbl>
            <c:txPr>
              <a:bodyPr/>
              <a:lstStyle/>
              <a:p>
                <a:pPr>
                  <a:defRPr sz="2400" b="1">
                    <a:solidFill>
                      <a:schemeClr val="accent2">
                        <a:lumMod val="75000"/>
                      </a:schemeClr>
                    </a:solidFill>
                  </a:defRPr>
                </a:pPr>
                <a:endParaRPr lang="ru-RU"/>
              </a:p>
            </c:txPr>
            <c:showVal val="1"/>
            <c:showLeaderLines val="1"/>
          </c:dLbls>
          <c:cat>
            <c:strRef>
              <c:f>Лист1!$A$2:$A$5</c:f>
              <c:strCache>
                <c:ptCount val="4"/>
                <c:pt idx="0">
                  <c:v>ЖИЛИЩНОЕ ХОЗЯЙСТВО</c:v>
                </c:pt>
                <c:pt idx="1">
                  <c:v>КОММУНАЛЬНОЕ ХОЗЯЙСТВО</c:v>
                </c:pt>
                <c:pt idx="2">
                  <c:v>БЛАГОУСТРОЙСТВО</c:v>
                </c:pt>
                <c:pt idx="3">
                  <c:v>ДРУГИЕ ВОПРОСЫ В ОБЛАСТИ ЖКХ</c:v>
                </c:pt>
              </c:strCache>
            </c:strRef>
          </c:cat>
          <c:val>
            <c:numRef>
              <c:f>Лист1!$B$2:$B$5</c:f>
              <c:numCache>
                <c:formatCode>General</c:formatCode>
                <c:ptCount val="4"/>
                <c:pt idx="0">
                  <c:v>158996.1</c:v>
                </c:pt>
                <c:pt idx="1">
                  <c:v>3707.5</c:v>
                </c:pt>
                <c:pt idx="2">
                  <c:v>40079.800000000003</c:v>
                </c:pt>
                <c:pt idx="3">
                  <c:v>21219.728999999999</c:v>
                </c:pt>
              </c:numCache>
            </c:numRef>
          </c:val>
        </c:ser>
      </c:pie3DChart>
    </c:plotArea>
    <c:legend>
      <c:legendPos val="r"/>
      <c:layout>
        <c:manualLayout>
          <c:xMode val="edge"/>
          <c:yMode val="edge"/>
          <c:x val="0.60813173536273768"/>
          <c:y val="0.32425282325987898"/>
          <c:w val="0.30105647983557443"/>
          <c:h val="0.3797941369877823"/>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smtClean="0"/>
              <a:t>2024 год – </a:t>
            </a:r>
            <a:r>
              <a:rPr lang="ru-RU" sz="2800" u="sng" dirty="0" smtClean="0">
                <a:solidFill>
                  <a:schemeClr val="accent2">
                    <a:lumMod val="75000"/>
                  </a:schemeClr>
                </a:solidFill>
              </a:rPr>
              <a:t>81909.843</a:t>
            </a:r>
            <a:r>
              <a:rPr lang="ru-RU" sz="2800" u="sng" baseline="0" dirty="0" smtClean="0"/>
              <a:t> тыс. руб.</a:t>
            </a:r>
            <a:endParaRPr lang="ru-RU" sz="2800" u="sng" dirty="0"/>
          </a:p>
        </c:rich>
      </c:tx>
      <c:layout>
        <c:manualLayout>
          <c:xMode val="edge"/>
          <c:yMode val="edge"/>
          <c:x val="0.2827277293263713"/>
          <c:y val="1.430021288925855E-2"/>
        </c:manualLayout>
      </c:layout>
    </c:title>
    <c:view3D>
      <c:rotX val="75"/>
      <c:perspective val="30"/>
    </c:view3D>
    <c:plotArea>
      <c:layout/>
      <c:pie3DChart>
        <c:varyColors val="1"/>
        <c:ser>
          <c:idx val="0"/>
          <c:order val="0"/>
          <c:tx>
            <c:strRef>
              <c:f>Лист1!$B$1</c:f>
              <c:strCache>
                <c:ptCount val="1"/>
                <c:pt idx="0">
                  <c:v>2024 год</c:v>
                </c:pt>
              </c:strCache>
            </c:strRef>
          </c:tx>
          <c:explosion val="25"/>
          <c:dPt>
            <c:idx val="0"/>
            <c:spPr>
              <a:solidFill>
                <a:schemeClr val="tx2">
                  <a:lumMod val="60000"/>
                  <a:lumOff val="40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7.7998856608524972E-2"/>
                  <c:y val="1.1428159633914555E-2"/>
                </c:manualLayout>
              </c:layout>
              <c:showVal val="1"/>
            </c:dLbl>
            <c:dLbl>
              <c:idx val="1"/>
              <c:layout>
                <c:manualLayout>
                  <c:x val="5.2252990408473136E-2"/>
                  <c:y val="3.5712623522311332E-2"/>
                </c:manualLayout>
              </c:layout>
              <c:showVal val="1"/>
            </c:dLbl>
            <c:dLbl>
              <c:idx val="2"/>
              <c:layout>
                <c:manualLayout>
                  <c:x val="-0.14480937303262603"/>
                  <c:y val="-3.50392749153998E-2"/>
                </c:manualLayout>
              </c:layout>
              <c:showVal val="1"/>
            </c:dLbl>
            <c:dLbl>
              <c:idx val="3"/>
              <c:layout>
                <c:manualLayout>
                  <c:x val="0.14037161380217014"/>
                  <c:y val="2.3086023474869165E-2"/>
                </c:manualLayout>
              </c:layout>
              <c:showVal val="1"/>
            </c:dLbl>
            <c:txPr>
              <a:bodyPr/>
              <a:lstStyle/>
              <a:p>
                <a:pPr>
                  <a:defRPr sz="2400" b="1">
                    <a:solidFill>
                      <a:schemeClr val="accent2">
                        <a:lumMod val="75000"/>
                      </a:schemeClr>
                    </a:solidFill>
                  </a:defRPr>
                </a:pPr>
                <a:endParaRPr lang="ru-RU"/>
              </a:p>
            </c:txPr>
            <c:showVal val="1"/>
            <c:showLeaderLines val="1"/>
          </c:dLbls>
          <c:cat>
            <c:strRef>
              <c:f>Лист1!$A$2:$A$5</c:f>
              <c:strCache>
                <c:ptCount val="4"/>
                <c:pt idx="0">
                  <c:v>ЖИЛИЩНОЕ ХОЗЯЙСТВО</c:v>
                </c:pt>
                <c:pt idx="1">
                  <c:v>КОММУНАЛЬНОЕ ХОЗЯЙСТВО</c:v>
                </c:pt>
                <c:pt idx="2">
                  <c:v>БЛАГОУСТРОЙСТВО</c:v>
                </c:pt>
                <c:pt idx="3">
                  <c:v>ДРУГИЕ ВОПРОСЫ В ОБЛАСТИ ЖКХ</c:v>
                </c:pt>
              </c:strCache>
            </c:strRef>
          </c:cat>
          <c:val>
            <c:numRef>
              <c:f>Лист1!$B$2:$B$5</c:f>
              <c:numCache>
                <c:formatCode>General</c:formatCode>
                <c:ptCount val="4"/>
                <c:pt idx="0">
                  <c:v>2200</c:v>
                </c:pt>
                <c:pt idx="1">
                  <c:v>1760</c:v>
                </c:pt>
                <c:pt idx="2">
                  <c:v>38886.6</c:v>
                </c:pt>
                <c:pt idx="3">
                  <c:v>39063.242999999995</c:v>
                </c:pt>
              </c:numCache>
            </c:numRef>
          </c:val>
        </c:ser>
      </c:pie3DChart>
    </c:plotArea>
    <c:legend>
      <c:legendPos val="r"/>
      <c:layout>
        <c:manualLayout>
          <c:xMode val="edge"/>
          <c:yMode val="edge"/>
          <c:x val="0.60813173536273768"/>
          <c:y val="0.32425282325987909"/>
          <c:w val="0.30105647983557454"/>
          <c:h val="0.3797941369877823"/>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smtClean="0"/>
              <a:t>2025 год – </a:t>
            </a:r>
            <a:r>
              <a:rPr lang="ru-RU" sz="2800" u="sng" dirty="0" smtClean="0">
                <a:solidFill>
                  <a:schemeClr val="accent2">
                    <a:lumMod val="75000"/>
                  </a:schemeClr>
                </a:solidFill>
              </a:rPr>
              <a:t>77515.129</a:t>
            </a:r>
            <a:r>
              <a:rPr lang="ru-RU" sz="2800" u="sng" baseline="0" dirty="0" smtClean="0"/>
              <a:t> тыс. руб.</a:t>
            </a:r>
            <a:endParaRPr lang="ru-RU" sz="2800" u="sng" dirty="0"/>
          </a:p>
        </c:rich>
      </c:tx>
      <c:layout>
        <c:manualLayout>
          <c:xMode val="edge"/>
          <c:yMode val="edge"/>
          <c:x val="0.2827277293263713"/>
          <c:y val="1.430021288925855E-2"/>
        </c:manualLayout>
      </c:layout>
    </c:title>
    <c:view3D>
      <c:rotX val="75"/>
      <c:perspective val="30"/>
    </c:view3D>
    <c:plotArea>
      <c:layout/>
      <c:pie3DChart>
        <c:varyColors val="1"/>
        <c:ser>
          <c:idx val="0"/>
          <c:order val="0"/>
          <c:tx>
            <c:strRef>
              <c:f>Лист1!$B$1</c:f>
              <c:strCache>
                <c:ptCount val="1"/>
                <c:pt idx="0">
                  <c:v>2024 год</c:v>
                </c:pt>
              </c:strCache>
            </c:strRef>
          </c:tx>
          <c:explosion val="25"/>
          <c:dPt>
            <c:idx val="0"/>
            <c:spPr>
              <a:solidFill>
                <a:schemeClr val="tx2">
                  <a:lumMod val="60000"/>
                  <a:lumOff val="40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9.4756427526571152E-2"/>
                  <c:y val="0.11744040451961794"/>
                </c:manualLayout>
              </c:layout>
              <c:showVal val="1"/>
            </c:dLbl>
            <c:dLbl>
              <c:idx val="1"/>
              <c:layout>
                <c:manualLayout>
                  <c:x val="-3.4193885864533577E-2"/>
                  <c:y val="-0.23937449142287495"/>
                </c:manualLayout>
              </c:layout>
              <c:showVal val="1"/>
            </c:dLbl>
            <c:dLbl>
              <c:idx val="2"/>
              <c:layout>
                <c:manualLayout>
                  <c:x val="-9.8123877439543761E-2"/>
                  <c:y val="-0.13699397514390294"/>
                </c:manualLayout>
              </c:layout>
              <c:showVal val="1"/>
            </c:dLbl>
            <c:dLbl>
              <c:idx val="3"/>
              <c:layout>
                <c:manualLayout>
                  <c:x val="0.12528833601822023"/>
                  <c:y val="3.8075536652083707E-2"/>
                </c:manualLayout>
              </c:layout>
              <c:showVal val="1"/>
            </c:dLbl>
            <c:txPr>
              <a:bodyPr/>
              <a:lstStyle/>
              <a:p>
                <a:pPr>
                  <a:defRPr sz="2400" b="1">
                    <a:solidFill>
                      <a:schemeClr val="accent2">
                        <a:lumMod val="75000"/>
                      </a:schemeClr>
                    </a:solidFill>
                  </a:defRPr>
                </a:pPr>
                <a:endParaRPr lang="ru-RU"/>
              </a:p>
            </c:txPr>
            <c:showVal val="1"/>
            <c:showLeaderLines val="1"/>
          </c:dLbls>
          <c:cat>
            <c:strRef>
              <c:f>Лист1!$A$2:$A$5</c:f>
              <c:strCache>
                <c:ptCount val="4"/>
                <c:pt idx="0">
                  <c:v>ЖИЛИЩНОЕ ХОЗЯЙСТВО</c:v>
                </c:pt>
                <c:pt idx="1">
                  <c:v>КОММУНАЛЬНОЕ ХОЗЯЙСТВО</c:v>
                </c:pt>
                <c:pt idx="2">
                  <c:v>БЛАГОУСТРОЙСТВО</c:v>
                </c:pt>
                <c:pt idx="3">
                  <c:v>ДРУГИЕ ВОПРОСЫ В ОБЛАСТИ ЖКХ</c:v>
                </c:pt>
              </c:strCache>
            </c:strRef>
          </c:cat>
          <c:val>
            <c:numRef>
              <c:f>Лист1!$B$2:$B$5</c:f>
              <c:numCache>
                <c:formatCode>General</c:formatCode>
                <c:ptCount val="4"/>
                <c:pt idx="0">
                  <c:v>17592</c:v>
                </c:pt>
                <c:pt idx="1">
                  <c:v>1760</c:v>
                </c:pt>
                <c:pt idx="2">
                  <c:v>21105</c:v>
                </c:pt>
                <c:pt idx="3">
                  <c:v>37058.128999999994</c:v>
                </c:pt>
              </c:numCache>
            </c:numRef>
          </c:val>
        </c:ser>
      </c:pie3DChart>
    </c:plotArea>
    <c:legend>
      <c:legendPos val="r"/>
      <c:layout>
        <c:manualLayout>
          <c:xMode val="edge"/>
          <c:yMode val="edge"/>
          <c:x val="0.60813173536273768"/>
          <c:y val="0.32425282325987925"/>
          <c:w val="0.30105647983557465"/>
          <c:h val="0.3797941369877823"/>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smtClean="0"/>
              <a:t>2026 </a:t>
            </a:r>
            <a:r>
              <a:rPr lang="ru-RU" dirty="0"/>
              <a:t>год</a:t>
            </a:r>
          </a:p>
        </c:rich>
      </c:tx>
      <c:layout/>
    </c:title>
    <c:plotArea>
      <c:layout/>
      <c:pieChart>
        <c:varyColors val="1"/>
        <c:firstSliceAng val="0"/>
      </c:pieChart>
    </c:plotArea>
    <c:legend>
      <c:legendPos val="r"/>
      <c:layout/>
      <c:txPr>
        <a:bodyPr/>
        <a:lstStyle/>
        <a:p>
          <a:pPr>
            <a:defRPr sz="1400" b="1"/>
          </a:pPr>
          <a:endParaRPr lang="ru-RU"/>
        </a:p>
      </c:txPr>
    </c:legend>
    <c:plotVisOnly val="1"/>
  </c:chart>
  <c:txPr>
    <a:bodyPr/>
    <a:lstStyle/>
    <a:p>
      <a:pPr>
        <a:defRPr sz="1800"/>
      </a:pPr>
      <a:endParaRPr lang="ru-RU"/>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col"/>
        <c:grouping val="clustered"/>
        <c:ser>
          <c:idx val="0"/>
          <c:order val="0"/>
          <c:tx>
            <c:strRef>
              <c:f>Лист1!$B$1</c:f>
              <c:strCache>
                <c:ptCount val="1"/>
                <c:pt idx="0">
                  <c:v>ДОХОДЫ</c:v>
                </c:pt>
              </c:strCache>
            </c:strRef>
          </c:tx>
          <c:spPr>
            <a:solidFill>
              <a:schemeClr val="accent2">
                <a:lumMod val="75000"/>
              </a:schemeClr>
            </a:solidFill>
          </c:spPr>
          <c:dLbls>
            <c:txPr>
              <a:bodyPr/>
              <a:lstStyle/>
              <a:p>
                <a:pPr>
                  <a:defRPr sz="2400" b="1">
                    <a:solidFill>
                      <a:schemeClr val="accent2">
                        <a:lumMod val="75000"/>
                      </a:schemeClr>
                    </a:solidFill>
                  </a:defRPr>
                </a:pPr>
                <a:endParaRPr lang="ru-RU"/>
              </a:p>
            </c:txPr>
            <c:showVal val="1"/>
          </c:dLbls>
          <c:cat>
            <c:strRef>
              <c:f>Лист1!$A$2:$A$4</c:f>
              <c:strCache>
                <c:ptCount val="3"/>
                <c:pt idx="0">
                  <c:v>2023 год</c:v>
                </c:pt>
                <c:pt idx="1">
                  <c:v>2024 год</c:v>
                </c:pt>
                <c:pt idx="2">
                  <c:v>2025 год</c:v>
                </c:pt>
              </c:strCache>
            </c:strRef>
          </c:cat>
          <c:val>
            <c:numRef>
              <c:f>Лист1!$B$2:$B$4</c:f>
              <c:numCache>
                <c:formatCode>General</c:formatCode>
                <c:ptCount val="3"/>
                <c:pt idx="0">
                  <c:v>158996.1</c:v>
                </c:pt>
                <c:pt idx="1">
                  <c:v>2200</c:v>
                </c:pt>
                <c:pt idx="2">
                  <c:v>17592</c:v>
                </c:pt>
              </c:numCache>
            </c:numRef>
          </c:val>
        </c:ser>
        <c:axId val="149202432"/>
        <c:axId val="149203968"/>
      </c:barChart>
      <c:catAx>
        <c:axId val="149202432"/>
        <c:scaling>
          <c:orientation val="minMax"/>
        </c:scaling>
        <c:axPos val="b"/>
        <c:tickLblPos val="nextTo"/>
        <c:txPr>
          <a:bodyPr/>
          <a:lstStyle/>
          <a:p>
            <a:pPr>
              <a:defRPr sz="1800" b="1"/>
            </a:pPr>
            <a:endParaRPr lang="ru-RU"/>
          </a:p>
        </c:txPr>
        <c:crossAx val="149203968"/>
        <c:crosses val="autoZero"/>
        <c:auto val="1"/>
        <c:lblAlgn val="ctr"/>
        <c:lblOffset val="100"/>
      </c:catAx>
      <c:valAx>
        <c:axId val="149203968"/>
        <c:scaling>
          <c:orientation val="minMax"/>
        </c:scaling>
        <c:axPos val="l"/>
        <c:majorGridlines/>
        <c:numFmt formatCode="General" sourceLinked="1"/>
        <c:tickLblPos val="nextTo"/>
        <c:crossAx val="149202432"/>
        <c:crosses val="autoZero"/>
        <c:crossBetween val="between"/>
      </c:valAx>
      <c:spPr>
        <a:ln>
          <a:noFill/>
        </a:ln>
      </c:spPr>
    </c:plotArea>
    <c:plotVisOnly val="1"/>
  </c:chart>
  <c:txPr>
    <a:bodyPr/>
    <a:lstStyle/>
    <a:p>
      <a:pPr>
        <a:defRPr sz="1800"/>
      </a:pPr>
      <a:endParaRPr lang="ru-RU"/>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spPr>
            <a:solidFill>
              <a:schemeClr val="accent2">
                <a:lumMod val="75000"/>
              </a:schemeClr>
            </a:solidFill>
          </c:spPr>
          <c:dLbls>
            <c:dLbl>
              <c:idx val="0"/>
              <c:layout>
                <c:manualLayout>
                  <c:x val="0"/>
                  <c:y val="1.5691643149794651E-2"/>
                </c:manualLayout>
              </c:layout>
              <c:showVal val="1"/>
            </c:dLbl>
            <c:dLbl>
              <c:idx val="1"/>
              <c:layout>
                <c:manualLayout>
                  <c:x val="5.7228312796579582E-17"/>
                  <c:y val="-2.8768012441290142E-2"/>
                </c:manualLayout>
              </c:layout>
              <c:showVal val="1"/>
            </c:dLbl>
            <c:dLbl>
              <c:idx val="2"/>
              <c:layout>
                <c:manualLayout>
                  <c:x val="-3.1215803947054073E-3"/>
                  <c:y val="-2.8768012441290142E-2"/>
                </c:manualLayout>
              </c:layout>
              <c:showVal val="1"/>
            </c:dLbl>
            <c:txPr>
              <a:bodyPr/>
              <a:lstStyle/>
              <a:p>
                <a:pPr>
                  <a:defRPr sz="2400" b="1">
                    <a:solidFill>
                      <a:schemeClr val="accent2">
                        <a:lumMod val="75000"/>
                      </a:schemeClr>
                    </a:solidFill>
                  </a:defRPr>
                </a:pPr>
                <a:endParaRPr lang="ru-RU"/>
              </a:p>
            </c:txPr>
            <c:showVal val="1"/>
          </c:dLbls>
          <c:cat>
            <c:strRef>
              <c:f>Лист1!$A$2:$A$4</c:f>
              <c:strCache>
                <c:ptCount val="3"/>
                <c:pt idx="0">
                  <c:v>2023 год</c:v>
                </c:pt>
                <c:pt idx="1">
                  <c:v>2024 год</c:v>
                </c:pt>
                <c:pt idx="2">
                  <c:v>2025 год</c:v>
                </c:pt>
              </c:strCache>
            </c:strRef>
          </c:cat>
          <c:val>
            <c:numRef>
              <c:f>Лист1!$B$2:$B$4</c:f>
              <c:numCache>
                <c:formatCode>General</c:formatCode>
                <c:ptCount val="3"/>
                <c:pt idx="0">
                  <c:v>3707.5</c:v>
                </c:pt>
                <c:pt idx="1">
                  <c:v>1760</c:v>
                </c:pt>
                <c:pt idx="2">
                  <c:v>1760</c:v>
                </c:pt>
              </c:numCache>
            </c:numRef>
          </c:val>
        </c:ser>
        <c:axId val="149230336"/>
        <c:axId val="149231872"/>
      </c:barChart>
      <c:catAx>
        <c:axId val="149230336"/>
        <c:scaling>
          <c:orientation val="minMax"/>
        </c:scaling>
        <c:axPos val="b"/>
        <c:tickLblPos val="nextTo"/>
        <c:txPr>
          <a:bodyPr/>
          <a:lstStyle/>
          <a:p>
            <a:pPr>
              <a:defRPr sz="1800" b="1"/>
            </a:pPr>
            <a:endParaRPr lang="ru-RU"/>
          </a:p>
        </c:txPr>
        <c:crossAx val="149231872"/>
        <c:crosses val="autoZero"/>
        <c:auto val="1"/>
        <c:lblAlgn val="ctr"/>
        <c:lblOffset val="100"/>
      </c:catAx>
      <c:valAx>
        <c:axId val="149231872"/>
        <c:scaling>
          <c:orientation val="minMax"/>
        </c:scaling>
        <c:axPos val="l"/>
        <c:majorGridlines/>
        <c:numFmt formatCode="General" sourceLinked="1"/>
        <c:tickLblPos val="nextTo"/>
        <c:crossAx val="149230336"/>
        <c:crosses val="autoZero"/>
        <c:crossBetween val="between"/>
      </c:valAx>
      <c:spPr>
        <a:ln>
          <a:noFill/>
        </a:ln>
      </c:spPr>
    </c:plotArea>
    <c:plotVisOnly val="1"/>
  </c:chart>
  <c:txPr>
    <a:bodyPr/>
    <a:lstStyle/>
    <a:p>
      <a:pPr>
        <a:defRPr sz="1800"/>
      </a:pPr>
      <a:endParaRPr lang="ru-RU"/>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spPr>
            <a:solidFill>
              <a:schemeClr val="accent2">
                <a:lumMod val="75000"/>
              </a:schemeClr>
            </a:solidFill>
          </c:spPr>
          <c:dLbls>
            <c:txPr>
              <a:bodyPr/>
              <a:lstStyle/>
              <a:p>
                <a:pPr>
                  <a:defRPr sz="2400" b="1">
                    <a:solidFill>
                      <a:schemeClr val="accent2">
                        <a:lumMod val="75000"/>
                      </a:schemeClr>
                    </a:solidFill>
                  </a:defRPr>
                </a:pPr>
                <a:endParaRPr lang="ru-RU"/>
              </a:p>
            </c:txPr>
            <c:showVal val="1"/>
          </c:dLbls>
          <c:cat>
            <c:strRef>
              <c:f>Лист1!$A$2:$A$4</c:f>
              <c:strCache>
                <c:ptCount val="3"/>
                <c:pt idx="0">
                  <c:v>2023 год</c:v>
                </c:pt>
                <c:pt idx="1">
                  <c:v>2024 год</c:v>
                </c:pt>
                <c:pt idx="2">
                  <c:v>2025 год</c:v>
                </c:pt>
              </c:strCache>
            </c:strRef>
          </c:cat>
          <c:val>
            <c:numRef>
              <c:f>Лист1!$B$2:$B$4</c:f>
              <c:numCache>
                <c:formatCode>General</c:formatCode>
                <c:ptCount val="3"/>
                <c:pt idx="0">
                  <c:v>40079.800000000003</c:v>
                </c:pt>
                <c:pt idx="1">
                  <c:v>38886.6</c:v>
                </c:pt>
                <c:pt idx="2">
                  <c:v>21105</c:v>
                </c:pt>
              </c:numCache>
            </c:numRef>
          </c:val>
        </c:ser>
        <c:axId val="149364736"/>
        <c:axId val="149366272"/>
      </c:barChart>
      <c:catAx>
        <c:axId val="149364736"/>
        <c:scaling>
          <c:orientation val="minMax"/>
        </c:scaling>
        <c:axPos val="b"/>
        <c:tickLblPos val="nextTo"/>
        <c:txPr>
          <a:bodyPr/>
          <a:lstStyle/>
          <a:p>
            <a:pPr>
              <a:defRPr sz="1800" b="1"/>
            </a:pPr>
            <a:endParaRPr lang="ru-RU"/>
          </a:p>
        </c:txPr>
        <c:crossAx val="149366272"/>
        <c:crosses val="autoZero"/>
        <c:auto val="1"/>
        <c:lblAlgn val="ctr"/>
        <c:lblOffset val="100"/>
      </c:catAx>
      <c:valAx>
        <c:axId val="149366272"/>
        <c:scaling>
          <c:orientation val="minMax"/>
        </c:scaling>
        <c:axPos val="l"/>
        <c:majorGridlines/>
        <c:numFmt formatCode="General" sourceLinked="1"/>
        <c:tickLblPos val="nextTo"/>
        <c:crossAx val="149364736"/>
        <c:crosses val="autoZero"/>
        <c:crossBetween val="between"/>
      </c:valAx>
      <c:spPr>
        <a:ln>
          <a:noFill/>
        </a:ln>
      </c:spPr>
    </c:plotArea>
    <c:plotVisOnly val="1"/>
  </c:chart>
  <c:txPr>
    <a:bodyPr/>
    <a:lstStyle/>
    <a:p>
      <a:pPr>
        <a:defRPr sz="1800"/>
      </a:pPr>
      <a:endParaRPr lang="ru-RU"/>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spPr>
            <a:solidFill>
              <a:schemeClr val="accent2">
                <a:lumMod val="75000"/>
              </a:schemeClr>
            </a:solidFill>
          </c:spPr>
          <c:dLbls>
            <c:dLbl>
              <c:idx val="0"/>
              <c:layout>
                <c:manualLayout>
                  <c:x val="0"/>
                  <c:y val="1.3076369291495544E-2"/>
                </c:manualLayout>
              </c:layout>
              <c:showVal val="1"/>
            </c:dLbl>
            <c:dLbl>
              <c:idx val="2"/>
              <c:layout>
                <c:manualLayout>
                  <c:x val="0"/>
                  <c:y val="1.8306917008093757E-2"/>
                </c:manualLayout>
              </c:layout>
              <c:showVal val="1"/>
            </c:dLbl>
            <c:txPr>
              <a:bodyPr/>
              <a:lstStyle/>
              <a:p>
                <a:pPr>
                  <a:defRPr sz="2400" b="1">
                    <a:solidFill>
                      <a:schemeClr val="accent2">
                        <a:lumMod val="75000"/>
                      </a:schemeClr>
                    </a:solidFill>
                  </a:defRPr>
                </a:pPr>
                <a:endParaRPr lang="ru-RU"/>
              </a:p>
            </c:txPr>
            <c:showVal val="1"/>
          </c:dLbls>
          <c:cat>
            <c:strRef>
              <c:f>Лист1!$A$2:$A$4</c:f>
              <c:strCache>
                <c:ptCount val="3"/>
                <c:pt idx="0">
                  <c:v>2023 год</c:v>
                </c:pt>
                <c:pt idx="1">
                  <c:v>2024 год</c:v>
                </c:pt>
                <c:pt idx="2">
                  <c:v>2025 год</c:v>
                </c:pt>
              </c:strCache>
            </c:strRef>
          </c:cat>
          <c:val>
            <c:numRef>
              <c:f>Лист1!$B$2:$B$4</c:f>
              <c:numCache>
                <c:formatCode>General</c:formatCode>
                <c:ptCount val="3"/>
                <c:pt idx="0">
                  <c:v>21219.79</c:v>
                </c:pt>
                <c:pt idx="1">
                  <c:v>39063.242999999995</c:v>
                </c:pt>
                <c:pt idx="2">
                  <c:v>37058.128999999994</c:v>
                </c:pt>
              </c:numCache>
            </c:numRef>
          </c:val>
        </c:ser>
        <c:axId val="149436672"/>
        <c:axId val="149446656"/>
      </c:barChart>
      <c:catAx>
        <c:axId val="149436672"/>
        <c:scaling>
          <c:orientation val="minMax"/>
        </c:scaling>
        <c:axPos val="b"/>
        <c:tickLblPos val="nextTo"/>
        <c:txPr>
          <a:bodyPr/>
          <a:lstStyle/>
          <a:p>
            <a:pPr>
              <a:defRPr sz="1800" b="1"/>
            </a:pPr>
            <a:endParaRPr lang="ru-RU"/>
          </a:p>
        </c:txPr>
        <c:crossAx val="149446656"/>
        <c:crosses val="autoZero"/>
        <c:auto val="1"/>
        <c:lblAlgn val="ctr"/>
        <c:lblOffset val="100"/>
      </c:catAx>
      <c:valAx>
        <c:axId val="149446656"/>
        <c:scaling>
          <c:orientation val="minMax"/>
        </c:scaling>
        <c:axPos val="l"/>
        <c:majorGridlines/>
        <c:numFmt formatCode="General" sourceLinked="1"/>
        <c:tickLblPos val="nextTo"/>
        <c:crossAx val="149436672"/>
        <c:crosses val="autoZero"/>
        <c:crossBetween val="between"/>
      </c:valAx>
      <c:spPr>
        <a:ln>
          <a:noFill/>
        </a:ln>
      </c:spPr>
    </c:plotArea>
    <c:plotVisOnly val="1"/>
  </c:chart>
  <c:txPr>
    <a:bodyPr/>
    <a:lstStyle/>
    <a:p>
      <a:pPr>
        <a:defRPr sz="1800"/>
      </a:pPr>
      <a:endParaRPr lang="ru-RU"/>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smtClean="0"/>
              <a:t>2023 год – </a:t>
            </a:r>
            <a:r>
              <a:rPr lang="ru-RU" sz="2800" u="sng" dirty="0" smtClean="0">
                <a:solidFill>
                  <a:schemeClr val="accent2">
                    <a:lumMod val="75000"/>
                  </a:schemeClr>
                </a:solidFill>
              </a:rPr>
              <a:t>68794.7</a:t>
            </a:r>
            <a:r>
              <a:rPr lang="ru-RU" sz="2800" u="sng" baseline="0" dirty="0" smtClean="0">
                <a:solidFill>
                  <a:schemeClr val="accent2">
                    <a:lumMod val="75000"/>
                  </a:schemeClr>
                </a:solidFill>
              </a:rPr>
              <a:t> </a:t>
            </a:r>
            <a:r>
              <a:rPr lang="ru-RU" sz="2800" u="sng" baseline="0" dirty="0" smtClean="0"/>
              <a:t>тыс. руб.</a:t>
            </a:r>
            <a:endParaRPr lang="ru-RU" sz="2800" u="sng" dirty="0"/>
          </a:p>
        </c:rich>
      </c:tx>
      <c:layout>
        <c:manualLayout>
          <c:xMode val="edge"/>
          <c:yMode val="edge"/>
          <c:x val="0.2827277293263713"/>
          <c:y val="1.430021288925855E-2"/>
        </c:manualLayout>
      </c:layout>
    </c:title>
    <c:view3D>
      <c:perspective val="30"/>
    </c:view3D>
    <c:plotArea>
      <c:layout>
        <c:manualLayout>
          <c:layoutTarget val="inner"/>
          <c:xMode val="edge"/>
          <c:yMode val="edge"/>
          <c:x val="9.130316538903098E-2"/>
          <c:y val="0.18519864159237601"/>
          <c:w val="0.35083671258749038"/>
          <c:h val="0.47034601260520631"/>
        </c:manualLayout>
      </c:layout>
      <c:bar3DChart>
        <c:barDir val="col"/>
        <c:grouping val="stacked"/>
        <c:ser>
          <c:idx val="0"/>
          <c:order val="0"/>
          <c:tx>
            <c:strRef>
              <c:f>Лист1!$B$1</c:f>
              <c:strCache>
                <c:ptCount val="1"/>
                <c:pt idx="0">
                  <c:v>2024 год</c:v>
                </c:pt>
              </c:strCache>
            </c:strRef>
          </c:tx>
          <c:dPt>
            <c:idx val="0"/>
            <c:spPr>
              <a:solidFill>
                <a:srgbClr val="FFC000"/>
              </a:solidFill>
            </c:spPr>
          </c:dPt>
          <c:dPt>
            <c:idx val="1"/>
            <c:spPr>
              <a:solidFill>
                <a:schemeClr val="accent5">
                  <a:lumMod val="75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4.7324950005554915E-2"/>
                  <c:y val="-1.4458603698688141E-2"/>
                </c:manualLayout>
              </c:layout>
              <c:showVal val="1"/>
            </c:dLbl>
            <c:dLbl>
              <c:idx val="1"/>
              <c:layout>
                <c:manualLayout>
                  <c:x val="-6.5557183461096916E-2"/>
                  <c:y val="-0.20706820863747874"/>
                </c:manualLayout>
              </c:layout>
              <c:showVal val="1"/>
            </c:dLbl>
            <c:dLbl>
              <c:idx val="2"/>
              <c:layout>
                <c:manualLayout>
                  <c:x val="1.5324165370514401E-2"/>
                  <c:y val="-0.27356100823632179"/>
                </c:manualLayout>
              </c:layout>
              <c:showVal val="1"/>
            </c:dLbl>
            <c:dLbl>
              <c:idx val="3"/>
              <c:layout>
                <c:manualLayout>
                  <c:x val="8.2468961782024217E-2"/>
                  <c:y val="0.14144111615225968"/>
                </c:manualLayout>
              </c:layout>
              <c:showVal val="1"/>
            </c:dLbl>
            <c:txPr>
              <a:bodyPr/>
              <a:lstStyle/>
              <a:p>
                <a:pPr>
                  <a:defRPr sz="2400" b="1">
                    <a:solidFill>
                      <a:schemeClr val="accent2">
                        <a:lumMod val="50000"/>
                      </a:schemeClr>
                    </a:solidFill>
                  </a:defRPr>
                </a:pPr>
                <a:endParaRPr lang="ru-RU"/>
              </a:p>
            </c:txPr>
            <c:showVal val="1"/>
          </c:dLbls>
          <c:cat>
            <c:strRef>
              <c:f>Лист1!$A$2:$A$3</c:f>
              <c:strCache>
                <c:ptCount val="2"/>
                <c:pt idx="0">
                  <c:v>ТРАНСПОРТ </c:v>
                </c:pt>
                <c:pt idx="1">
                  <c:v>ДОРОЖНОЕ ХОЗЯЙСТВО</c:v>
                </c:pt>
              </c:strCache>
            </c:strRef>
          </c:cat>
          <c:val>
            <c:numRef>
              <c:f>Лист1!$B$2:$B$3</c:f>
              <c:numCache>
                <c:formatCode>General</c:formatCode>
                <c:ptCount val="2"/>
                <c:pt idx="0">
                  <c:v>20</c:v>
                </c:pt>
                <c:pt idx="1">
                  <c:v>68774.7</c:v>
                </c:pt>
              </c:numCache>
            </c:numRef>
          </c:val>
        </c:ser>
        <c:gapWidth val="100"/>
        <c:shape val="cylinder"/>
        <c:axId val="149604992"/>
        <c:axId val="149610880"/>
        <c:axId val="0"/>
      </c:bar3DChart>
      <c:catAx>
        <c:axId val="149604992"/>
        <c:scaling>
          <c:orientation val="minMax"/>
        </c:scaling>
        <c:delete val="1"/>
        <c:axPos val="b"/>
        <c:tickLblPos val="none"/>
        <c:crossAx val="149610880"/>
        <c:crosses val="autoZero"/>
        <c:auto val="1"/>
        <c:lblAlgn val="ctr"/>
        <c:lblOffset val="100"/>
      </c:catAx>
      <c:valAx>
        <c:axId val="149610880"/>
        <c:scaling>
          <c:orientation val="minMax"/>
        </c:scaling>
        <c:axPos val="l"/>
        <c:majorGridlines/>
        <c:numFmt formatCode="General" sourceLinked="1"/>
        <c:tickLblPos val="nextTo"/>
        <c:crossAx val="149604992"/>
        <c:crosses val="autoZero"/>
        <c:crossBetween val="between"/>
      </c:valAx>
    </c:plotArea>
    <c:legend>
      <c:legendPos val="r"/>
      <c:legendEntry>
        <c:idx val="1"/>
        <c:txPr>
          <a:bodyPr/>
          <a:lstStyle/>
          <a:p>
            <a:pPr>
              <a:defRPr sz="1400" b="1" baseline="0"/>
            </a:pPr>
            <a:endParaRPr lang="ru-RU"/>
          </a:p>
        </c:txPr>
      </c:legendEntry>
      <c:layout>
        <c:manualLayout>
          <c:xMode val="edge"/>
          <c:yMode val="edge"/>
          <c:x val="0.44185588175387963"/>
          <c:y val="0.26943534051771995"/>
          <c:w val="0.54344667722104967"/>
          <c:h val="5.607128487225143E-2"/>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25.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smtClean="0"/>
              <a:t>2024 год – </a:t>
            </a:r>
            <a:r>
              <a:rPr lang="ru-RU" sz="2800" u="sng" dirty="0" smtClean="0">
                <a:solidFill>
                  <a:schemeClr val="accent2">
                    <a:lumMod val="75000"/>
                  </a:schemeClr>
                </a:solidFill>
              </a:rPr>
              <a:t>79785.1</a:t>
            </a:r>
            <a:r>
              <a:rPr lang="ru-RU" sz="2800" u="sng" baseline="0" dirty="0" smtClean="0">
                <a:solidFill>
                  <a:schemeClr val="accent2">
                    <a:lumMod val="75000"/>
                  </a:schemeClr>
                </a:solidFill>
              </a:rPr>
              <a:t> </a:t>
            </a:r>
            <a:r>
              <a:rPr lang="ru-RU" sz="2800" u="sng" baseline="0" dirty="0" smtClean="0"/>
              <a:t>тыс. руб.</a:t>
            </a:r>
            <a:endParaRPr lang="ru-RU" sz="2800" u="sng" dirty="0"/>
          </a:p>
        </c:rich>
      </c:tx>
      <c:layout>
        <c:manualLayout>
          <c:xMode val="edge"/>
          <c:yMode val="edge"/>
          <c:x val="0.2827277293263713"/>
          <c:y val="1.430021288925855E-2"/>
        </c:manualLayout>
      </c:layout>
    </c:title>
    <c:view3D>
      <c:perspective val="30"/>
    </c:view3D>
    <c:plotArea>
      <c:layout>
        <c:manualLayout>
          <c:layoutTarget val="inner"/>
          <c:xMode val="edge"/>
          <c:yMode val="edge"/>
          <c:x val="9.1303165389031021E-2"/>
          <c:y val="0.18519864159237606"/>
          <c:w val="0.35083671258749038"/>
          <c:h val="0.47034601260520631"/>
        </c:manualLayout>
      </c:layout>
      <c:bar3DChart>
        <c:barDir val="col"/>
        <c:grouping val="stacked"/>
        <c:ser>
          <c:idx val="0"/>
          <c:order val="0"/>
          <c:tx>
            <c:strRef>
              <c:f>Лист1!$B$1</c:f>
              <c:strCache>
                <c:ptCount val="1"/>
                <c:pt idx="0">
                  <c:v>2024 год</c:v>
                </c:pt>
              </c:strCache>
            </c:strRef>
          </c:tx>
          <c:dPt>
            <c:idx val="0"/>
            <c:spPr>
              <a:solidFill>
                <a:srgbClr val="FFC000"/>
              </a:solidFill>
            </c:spPr>
          </c:dPt>
          <c:dPt>
            <c:idx val="1"/>
            <c:spPr>
              <a:solidFill>
                <a:schemeClr val="accent5">
                  <a:lumMod val="75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4.7324950005554915E-2"/>
                  <c:y val="-1.4458603698688141E-2"/>
                </c:manualLayout>
              </c:layout>
              <c:showVal val="1"/>
            </c:dLbl>
            <c:dLbl>
              <c:idx val="1"/>
              <c:layout>
                <c:manualLayout>
                  <c:x val="-9.0542833203718059E-2"/>
                  <c:y val="-0.19515136456309659"/>
                </c:manualLayout>
              </c:layout>
              <c:showVal val="1"/>
            </c:dLbl>
            <c:dLbl>
              <c:idx val="2"/>
              <c:layout>
                <c:manualLayout>
                  <c:x val="1.5324165370514401E-2"/>
                  <c:y val="-0.27356100823632179"/>
                </c:manualLayout>
              </c:layout>
              <c:showVal val="1"/>
            </c:dLbl>
            <c:dLbl>
              <c:idx val="3"/>
              <c:layout>
                <c:manualLayout>
                  <c:x val="8.2468961782024217E-2"/>
                  <c:y val="0.14144111615225974"/>
                </c:manualLayout>
              </c:layout>
              <c:showVal val="1"/>
            </c:dLbl>
            <c:txPr>
              <a:bodyPr/>
              <a:lstStyle/>
              <a:p>
                <a:pPr>
                  <a:defRPr sz="2400" b="1">
                    <a:solidFill>
                      <a:schemeClr val="accent2">
                        <a:lumMod val="50000"/>
                      </a:schemeClr>
                    </a:solidFill>
                  </a:defRPr>
                </a:pPr>
                <a:endParaRPr lang="ru-RU"/>
              </a:p>
            </c:txPr>
            <c:showVal val="1"/>
          </c:dLbls>
          <c:cat>
            <c:strRef>
              <c:f>Лист1!$A$2:$A$3</c:f>
              <c:strCache>
                <c:ptCount val="2"/>
                <c:pt idx="0">
                  <c:v>ТРАНСПОРТ </c:v>
                </c:pt>
                <c:pt idx="1">
                  <c:v>ДОРОЖНОЕ ХОЗЯЙСТВО</c:v>
                </c:pt>
              </c:strCache>
            </c:strRef>
          </c:cat>
          <c:val>
            <c:numRef>
              <c:f>Лист1!$B$2:$B$3</c:f>
              <c:numCache>
                <c:formatCode>General</c:formatCode>
                <c:ptCount val="2"/>
                <c:pt idx="0">
                  <c:v>20</c:v>
                </c:pt>
                <c:pt idx="1">
                  <c:v>79765.100000000006</c:v>
                </c:pt>
              </c:numCache>
            </c:numRef>
          </c:val>
        </c:ser>
        <c:gapWidth val="100"/>
        <c:shape val="cylinder"/>
        <c:axId val="149503360"/>
        <c:axId val="149529728"/>
        <c:axId val="0"/>
      </c:bar3DChart>
      <c:catAx>
        <c:axId val="149503360"/>
        <c:scaling>
          <c:orientation val="minMax"/>
        </c:scaling>
        <c:delete val="1"/>
        <c:axPos val="b"/>
        <c:tickLblPos val="none"/>
        <c:crossAx val="149529728"/>
        <c:crosses val="autoZero"/>
        <c:auto val="1"/>
        <c:lblAlgn val="ctr"/>
        <c:lblOffset val="100"/>
      </c:catAx>
      <c:valAx>
        <c:axId val="149529728"/>
        <c:scaling>
          <c:orientation val="minMax"/>
        </c:scaling>
        <c:axPos val="l"/>
        <c:majorGridlines/>
        <c:numFmt formatCode="General" sourceLinked="1"/>
        <c:tickLblPos val="nextTo"/>
        <c:crossAx val="149503360"/>
        <c:crosses val="autoZero"/>
        <c:crossBetween val="between"/>
      </c:valAx>
    </c:plotArea>
    <c:legend>
      <c:legendPos val="r"/>
      <c:legendEntry>
        <c:idx val="1"/>
        <c:txPr>
          <a:bodyPr/>
          <a:lstStyle/>
          <a:p>
            <a:pPr>
              <a:defRPr sz="1400" b="1" baseline="0"/>
            </a:pPr>
            <a:endParaRPr lang="ru-RU"/>
          </a:p>
        </c:txPr>
      </c:legendEntry>
      <c:layout>
        <c:manualLayout>
          <c:xMode val="edge"/>
          <c:yMode val="edge"/>
          <c:x val="0.44185588175387974"/>
          <c:y val="0.26943534051771989"/>
          <c:w val="0.54344667722104967"/>
          <c:h val="5.607128487225143E-2"/>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smtClean="0"/>
              <a:t>2025 год – </a:t>
            </a:r>
            <a:r>
              <a:rPr lang="ru-RU" sz="2800" u="sng" dirty="0" smtClean="0">
                <a:solidFill>
                  <a:schemeClr val="accent2">
                    <a:lumMod val="75000"/>
                  </a:schemeClr>
                </a:solidFill>
              </a:rPr>
              <a:t>423175.9</a:t>
            </a:r>
            <a:r>
              <a:rPr lang="ru-RU" sz="2800" u="sng" baseline="0" dirty="0" smtClean="0">
                <a:solidFill>
                  <a:schemeClr val="accent2">
                    <a:lumMod val="75000"/>
                  </a:schemeClr>
                </a:solidFill>
              </a:rPr>
              <a:t> </a:t>
            </a:r>
            <a:r>
              <a:rPr lang="ru-RU" sz="2800" u="sng" baseline="0" dirty="0" smtClean="0"/>
              <a:t>тыс. руб.</a:t>
            </a:r>
            <a:endParaRPr lang="ru-RU" sz="2800" u="sng" dirty="0"/>
          </a:p>
        </c:rich>
      </c:tx>
      <c:layout>
        <c:manualLayout>
          <c:xMode val="edge"/>
          <c:yMode val="edge"/>
          <c:x val="0.2827277293263713"/>
          <c:y val="1.430021288925855E-2"/>
        </c:manualLayout>
      </c:layout>
    </c:title>
    <c:view3D>
      <c:perspective val="30"/>
    </c:view3D>
    <c:plotArea>
      <c:layout>
        <c:manualLayout>
          <c:layoutTarget val="inner"/>
          <c:xMode val="edge"/>
          <c:yMode val="edge"/>
          <c:x val="9.1303165389031035E-2"/>
          <c:y val="0.18519864159237612"/>
          <c:w val="0.35083671258749038"/>
          <c:h val="0.47034601260520631"/>
        </c:manualLayout>
      </c:layout>
      <c:bar3DChart>
        <c:barDir val="col"/>
        <c:grouping val="stacked"/>
        <c:ser>
          <c:idx val="0"/>
          <c:order val="0"/>
          <c:tx>
            <c:strRef>
              <c:f>Лист1!$B$1</c:f>
              <c:strCache>
                <c:ptCount val="1"/>
                <c:pt idx="0">
                  <c:v>2024 год</c:v>
                </c:pt>
              </c:strCache>
            </c:strRef>
          </c:tx>
          <c:dPt>
            <c:idx val="0"/>
            <c:spPr>
              <a:solidFill>
                <a:srgbClr val="FFC000"/>
              </a:solidFill>
            </c:spPr>
          </c:dPt>
          <c:dPt>
            <c:idx val="1"/>
            <c:spPr>
              <a:solidFill>
                <a:schemeClr val="accent5">
                  <a:lumMod val="75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4.7324950005554915E-2"/>
                  <c:y val="-1.4458603698688141E-2"/>
                </c:manualLayout>
              </c:layout>
              <c:showVal val="1"/>
            </c:dLbl>
            <c:dLbl>
              <c:idx val="1"/>
              <c:layout>
                <c:manualLayout>
                  <c:x val="-8.9073089101210978E-2"/>
                  <c:y val="-0.22136842152673733"/>
                </c:manualLayout>
              </c:layout>
              <c:showVal val="1"/>
            </c:dLbl>
            <c:dLbl>
              <c:idx val="2"/>
              <c:layout>
                <c:manualLayout>
                  <c:x val="1.5324165370514401E-2"/>
                  <c:y val="-0.27356100823632179"/>
                </c:manualLayout>
              </c:layout>
              <c:showVal val="1"/>
            </c:dLbl>
            <c:dLbl>
              <c:idx val="3"/>
              <c:layout>
                <c:manualLayout>
                  <c:x val="8.2468961782024217E-2"/>
                  <c:y val="0.14144111615225977"/>
                </c:manualLayout>
              </c:layout>
              <c:showVal val="1"/>
            </c:dLbl>
            <c:txPr>
              <a:bodyPr/>
              <a:lstStyle/>
              <a:p>
                <a:pPr>
                  <a:defRPr sz="2400" b="1">
                    <a:solidFill>
                      <a:schemeClr val="accent2">
                        <a:lumMod val="50000"/>
                      </a:schemeClr>
                    </a:solidFill>
                  </a:defRPr>
                </a:pPr>
                <a:endParaRPr lang="ru-RU"/>
              </a:p>
            </c:txPr>
            <c:showVal val="1"/>
          </c:dLbls>
          <c:cat>
            <c:strRef>
              <c:f>Лист1!$A$2:$A$3</c:f>
              <c:strCache>
                <c:ptCount val="2"/>
                <c:pt idx="0">
                  <c:v>ТРАНСПОРТ </c:v>
                </c:pt>
                <c:pt idx="1">
                  <c:v>ДОРОЖНОЕ ХОЗЯЙСТВО</c:v>
                </c:pt>
              </c:strCache>
            </c:strRef>
          </c:cat>
          <c:val>
            <c:numRef>
              <c:f>Лист1!$B$2:$B$3</c:f>
              <c:numCache>
                <c:formatCode>General</c:formatCode>
                <c:ptCount val="2"/>
                <c:pt idx="0">
                  <c:v>20</c:v>
                </c:pt>
                <c:pt idx="1">
                  <c:v>423155.9</c:v>
                </c:pt>
              </c:numCache>
            </c:numRef>
          </c:val>
        </c:ser>
        <c:gapWidth val="100"/>
        <c:shape val="cylinder"/>
        <c:axId val="149668224"/>
        <c:axId val="149669760"/>
        <c:axId val="0"/>
      </c:bar3DChart>
      <c:catAx>
        <c:axId val="149668224"/>
        <c:scaling>
          <c:orientation val="minMax"/>
        </c:scaling>
        <c:delete val="1"/>
        <c:axPos val="b"/>
        <c:tickLblPos val="none"/>
        <c:crossAx val="149669760"/>
        <c:crosses val="autoZero"/>
        <c:auto val="1"/>
        <c:lblAlgn val="ctr"/>
        <c:lblOffset val="100"/>
      </c:catAx>
      <c:valAx>
        <c:axId val="149669760"/>
        <c:scaling>
          <c:orientation val="minMax"/>
        </c:scaling>
        <c:axPos val="l"/>
        <c:majorGridlines/>
        <c:numFmt formatCode="General" sourceLinked="1"/>
        <c:tickLblPos val="nextTo"/>
        <c:crossAx val="149668224"/>
        <c:crosses val="autoZero"/>
        <c:crossBetween val="between"/>
      </c:valAx>
    </c:plotArea>
    <c:legend>
      <c:legendPos val="r"/>
      <c:legendEntry>
        <c:idx val="1"/>
        <c:txPr>
          <a:bodyPr/>
          <a:lstStyle/>
          <a:p>
            <a:pPr>
              <a:defRPr sz="1400" b="1" baseline="0"/>
            </a:pPr>
            <a:endParaRPr lang="ru-RU"/>
          </a:p>
        </c:txPr>
      </c:legendEntry>
      <c:layout>
        <c:manualLayout>
          <c:xMode val="edge"/>
          <c:yMode val="edge"/>
          <c:x val="0.44185588175387985"/>
          <c:y val="0.26943534051771983"/>
          <c:w val="0.54344667722104967"/>
          <c:h val="5.607128487225143E-2"/>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spPr>
            <a:solidFill>
              <a:schemeClr val="accent2">
                <a:lumMod val="50000"/>
              </a:schemeClr>
            </a:solidFill>
          </c:spPr>
          <c:dLbls>
            <c:txPr>
              <a:bodyPr/>
              <a:lstStyle/>
              <a:p>
                <a:pPr>
                  <a:defRPr sz="2400" b="1">
                    <a:solidFill>
                      <a:schemeClr val="accent2">
                        <a:lumMod val="75000"/>
                      </a:schemeClr>
                    </a:solidFill>
                    <a:latin typeface="+mj-lt"/>
                  </a:defRPr>
                </a:pPr>
                <a:endParaRPr lang="ru-RU"/>
              </a:p>
            </c:txPr>
            <c:showVal val="1"/>
          </c:dLbls>
          <c:cat>
            <c:strRef>
              <c:f>Лист1!$A$2:$A$4</c:f>
              <c:strCache>
                <c:ptCount val="3"/>
                <c:pt idx="0">
                  <c:v>2023 год</c:v>
                </c:pt>
                <c:pt idx="1">
                  <c:v>2024 год</c:v>
                </c:pt>
                <c:pt idx="2">
                  <c:v>2025 год</c:v>
                </c:pt>
              </c:strCache>
            </c:strRef>
          </c:cat>
          <c:val>
            <c:numRef>
              <c:f>Лист1!$B$2:$B$4</c:f>
              <c:numCache>
                <c:formatCode>General</c:formatCode>
                <c:ptCount val="3"/>
                <c:pt idx="0">
                  <c:v>25133.1</c:v>
                </c:pt>
                <c:pt idx="1">
                  <c:v>25133.1</c:v>
                </c:pt>
                <c:pt idx="2">
                  <c:v>25133.1</c:v>
                </c:pt>
              </c:numCache>
            </c:numRef>
          </c:val>
        </c:ser>
        <c:axId val="149818368"/>
        <c:axId val="149824256"/>
      </c:barChart>
      <c:catAx>
        <c:axId val="149818368"/>
        <c:scaling>
          <c:orientation val="minMax"/>
        </c:scaling>
        <c:axPos val="b"/>
        <c:tickLblPos val="nextTo"/>
        <c:txPr>
          <a:bodyPr/>
          <a:lstStyle/>
          <a:p>
            <a:pPr>
              <a:defRPr sz="1800" b="1"/>
            </a:pPr>
            <a:endParaRPr lang="ru-RU"/>
          </a:p>
        </c:txPr>
        <c:crossAx val="149824256"/>
        <c:crosses val="autoZero"/>
        <c:auto val="1"/>
        <c:lblAlgn val="ctr"/>
        <c:lblOffset val="100"/>
      </c:catAx>
      <c:valAx>
        <c:axId val="149824256"/>
        <c:scaling>
          <c:orientation val="minMax"/>
        </c:scaling>
        <c:axPos val="l"/>
        <c:majorGridlines/>
        <c:numFmt formatCode="General" sourceLinked="1"/>
        <c:tickLblPos val="nextTo"/>
        <c:crossAx val="149818368"/>
        <c:crosses val="autoZero"/>
        <c:crossBetween val="between"/>
      </c:valAx>
      <c:spPr>
        <a:ln>
          <a:noFill/>
        </a:ln>
      </c:spPr>
    </c:plotArea>
    <c:plotVisOnly val="1"/>
  </c:chart>
  <c:txPr>
    <a:bodyPr/>
    <a:lstStyle/>
    <a:p>
      <a:pPr>
        <a:defRPr sz="1800"/>
      </a:pPr>
      <a:endParaRPr lang="ru-RU"/>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smtClean="0"/>
              <a:t>2023 </a:t>
            </a:r>
            <a:r>
              <a:rPr lang="ru-RU" sz="2800" u="sng" dirty="0" smtClean="0"/>
              <a:t>год – </a:t>
            </a:r>
            <a:r>
              <a:rPr lang="ru-RU" sz="2800" u="sng" dirty="0" smtClean="0">
                <a:solidFill>
                  <a:schemeClr val="accent2">
                    <a:lumMod val="75000"/>
                  </a:schemeClr>
                </a:solidFill>
              </a:rPr>
              <a:t>12757.8</a:t>
            </a:r>
            <a:r>
              <a:rPr lang="ru-RU" sz="2800" u="sng" baseline="0" dirty="0" smtClean="0"/>
              <a:t> </a:t>
            </a:r>
            <a:r>
              <a:rPr lang="ru-RU" sz="2800" u="sng" baseline="0" dirty="0" smtClean="0"/>
              <a:t>тыс. руб.</a:t>
            </a:r>
            <a:endParaRPr lang="ru-RU" sz="2800" u="sng" dirty="0"/>
          </a:p>
        </c:rich>
      </c:tx>
      <c:layout>
        <c:manualLayout>
          <c:xMode val="edge"/>
          <c:yMode val="edge"/>
          <c:x val="0.2827277293263713"/>
          <c:y val="1.430021288925855E-2"/>
        </c:manualLayout>
      </c:layout>
    </c:title>
    <c:view3D>
      <c:perspective val="30"/>
    </c:view3D>
    <c:plotArea>
      <c:layout>
        <c:manualLayout>
          <c:layoutTarget val="inner"/>
          <c:xMode val="edge"/>
          <c:yMode val="edge"/>
          <c:x val="9.1303165389031021E-2"/>
          <c:y val="0.18519864159237606"/>
          <c:w val="0.35083671258749038"/>
          <c:h val="0.47034601260520631"/>
        </c:manualLayout>
      </c:layout>
      <c:bar3DChart>
        <c:barDir val="col"/>
        <c:grouping val="stacked"/>
        <c:ser>
          <c:idx val="0"/>
          <c:order val="0"/>
          <c:tx>
            <c:strRef>
              <c:f>Лист1!$B$1</c:f>
              <c:strCache>
                <c:ptCount val="1"/>
                <c:pt idx="0">
                  <c:v>2023</c:v>
                </c:pt>
              </c:strCache>
            </c:strRef>
          </c:tx>
          <c:dPt>
            <c:idx val="0"/>
            <c:spPr>
              <a:solidFill>
                <a:srgbClr val="FF0000"/>
              </a:solidFill>
            </c:spPr>
          </c:dPt>
          <c:dPt>
            <c:idx val="1"/>
            <c:spPr>
              <a:solidFill>
                <a:schemeClr val="accent6">
                  <a:lumMod val="60000"/>
                  <a:lumOff val="40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1.6167185127578417E-2"/>
                  <c:y val="-0.12870191600332695"/>
                </c:manualLayout>
              </c:layout>
              <c:showVal val="1"/>
            </c:dLbl>
            <c:dLbl>
              <c:idx val="1"/>
              <c:layout>
                <c:manualLayout>
                  <c:x val="1.1757952820057031E-2"/>
                  <c:y val="-0.23357014385788968"/>
                </c:manualLayout>
              </c:layout>
              <c:showVal val="1"/>
            </c:dLbl>
            <c:txPr>
              <a:bodyPr/>
              <a:lstStyle/>
              <a:p>
                <a:pPr>
                  <a:defRPr sz="2400" b="1">
                    <a:solidFill>
                      <a:schemeClr val="accent2">
                        <a:lumMod val="75000"/>
                      </a:schemeClr>
                    </a:solidFill>
                  </a:defRPr>
                </a:pPr>
                <a:endParaRPr lang="ru-RU"/>
              </a:p>
            </c:txPr>
            <c:showVal val="1"/>
          </c:dLbls>
          <c:cat>
            <c:strRef>
              <c:f>Лист1!$A$2:$A$3</c:f>
              <c:strCache>
                <c:ptCount val="2"/>
                <c:pt idx="0">
                  <c:v>Предоставление субсидии на выполнение муниципального задания МБУК "Городская библиотека"</c:v>
                </c:pt>
                <c:pt idx="1">
                  <c:v>Предоставление субсидии на выполнение муниципального задания МБУК "ЦКД"</c:v>
                </c:pt>
              </c:strCache>
            </c:strRef>
          </c:cat>
          <c:val>
            <c:numRef>
              <c:f>Лист1!$B$2:$B$3</c:f>
              <c:numCache>
                <c:formatCode>General</c:formatCode>
                <c:ptCount val="2"/>
                <c:pt idx="0">
                  <c:v>3078.6</c:v>
                </c:pt>
                <c:pt idx="1">
                  <c:v>9679.2000000000007</c:v>
                </c:pt>
              </c:numCache>
            </c:numRef>
          </c:val>
        </c:ser>
        <c:gapWidth val="100"/>
        <c:shape val="cylinder"/>
        <c:axId val="153261184"/>
        <c:axId val="153264512"/>
        <c:axId val="0"/>
      </c:bar3DChart>
      <c:catAx>
        <c:axId val="153261184"/>
        <c:scaling>
          <c:orientation val="minMax"/>
        </c:scaling>
        <c:delete val="1"/>
        <c:axPos val="b"/>
        <c:tickLblPos val="none"/>
        <c:crossAx val="153264512"/>
        <c:crosses val="autoZero"/>
        <c:auto val="1"/>
        <c:lblAlgn val="ctr"/>
        <c:lblOffset val="100"/>
      </c:catAx>
      <c:valAx>
        <c:axId val="153264512"/>
        <c:scaling>
          <c:orientation val="minMax"/>
        </c:scaling>
        <c:axPos val="l"/>
        <c:majorGridlines/>
        <c:numFmt formatCode="General" sourceLinked="1"/>
        <c:tickLblPos val="nextTo"/>
        <c:crossAx val="153261184"/>
        <c:crosses val="autoZero"/>
        <c:crossBetween val="between"/>
      </c:valAx>
    </c:plotArea>
    <c:legend>
      <c:legendPos val="r"/>
      <c:legendEntry>
        <c:idx val="1"/>
        <c:txPr>
          <a:bodyPr/>
          <a:lstStyle/>
          <a:p>
            <a:pPr>
              <a:defRPr sz="1400" b="1" baseline="0"/>
            </a:pPr>
            <a:endParaRPr lang="ru-RU"/>
          </a:p>
        </c:txPr>
      </c:legendEntry>
      <c:layout>
        <c:manualLayout>
          <c:xMode val="edge"/>
          <c:yMode val="edge"/>
          <c:x val="0.44773485816390779"/>
          <c:y val="0.15980037503340488"/>
          <c:w val="0.54344667722104967"/>
          <c:h val="0.35399238673180489"/>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29.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smtClean="0"/>
              <a:t>2024 </a:t>
            </a:r>
            <a:r>
              <a:rPr lang="ru-RU" sz="2800" u="sng" dirty="0" smtClean="0"/>
              <a:t>год – </a:t>
            </a:r>
            <a:r>
              <a:rPr lang="ru-RU" sz="2800" u="sng" dirty="0" smtClean="0">
                <a:solidFill>
                  <a:schemeClr val="accent2">
                    <a:lumMod val="75000"/>
                  </a:schemeClr>
                </a:solidFill>
              </a:rPr>
              <a:t>14815.2</a:t>
            </a:r>
            <a:r>
              <a:rPr lang="ru-RU" sz="2800" u="sng" baseline="0" dirty="0" smtClean="0"/>
              <a:t> </a:t>
            </a:r>
            <a:r>
              <a:rPr lang="ru-RU" sz="2800" u="sng" baseline="0" dirty="0" smtClean="0"/>
              <a:t>тыс. руб.</a:t>
            </a:r>
            <a:endParaRPr lang="ru-RU" sz="2800" u="sng" dirty="0"/>
          </a:p>
        </c:rich>
      </c:tx>
      <c:layout>
        <c:manualLayout>
          <c:xMode val="edge"/>
          <c:yMode val="edge"/>
          <c:x val="0.2827277293263713"/>
          <c:y val="1.430021288925855E-2"/>
        </c:manualLayout>
      </c:layout>
    </c:title>
    <c:view3D>
      <c:perspective val="30"/>
    </c:view3D>
    <c:plotArea>
      <c:layout>
        <c:manualLayout>
          <c:layoutTarget val="inner"/>
          <c:xMode val="edge"/>
          <c:yMode val="edge"/>
          <c:x val="9.1303165389031035E-2"/>
          <c:y val="0.18519864159237612"/>
          <c:w val="0.35083671258749038"/>
          <c:h val="0.47034601260520631"/>
        </c:manualLayout>
      </c:layout>
      <c:bar3DChart>
        <c:barDir val="col"/>
        <c:grouping val="stacked"/>
        <c:ser>
          <c:idx val="0"/>
          <c:order val="0"/>
          <c:tx>
            <c:strRef>
              <c:f>Лист1!$B$1</c:f>
              <c:strCache>
                <c:ptCount val="1"/>
                <c:pt idx="0">
                  <c:v>2023</c:v>
                </c:pt>
              </c:strCache>
            </c:strRef>
          </c:tx>
          <c:dPt>
            <c:idx val="0"/>
            <c:spPr>
              <a:solidFill>
                <a:srgbClr val="FF0000"/>
              </a:solidFill>
            </c:spPr>
          </c:dPt>
          <c:dPt>
            <c:idx val="1"/>
            <c:spPr>
              <a:solidFill>
                <a:schemeClr val="accent6">
                  <a:lumMod val="60000"/>
                  <a:lumOff val="40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1.6167185127578421E-2"/>
                  <c:y val="-0.12870191600332695"/>
                </c:manualLayout>
              </c:layout>
              <c:showVal val="1"/>
            </c:dLbl>
            <c:dLbl>
              <c:idx val="1"/>
              <c:layout>
                <c:manualLayout>
                  <c:x val="1.1757952820057031E-2"/>
                  <c:y val="-0.23357014385788971"/>
                </c:manualLayout>
              </c:layout>
              <c:showVal val="1"/>
            </c:dLbl>
            <c:txPr>
              <a:bodyPr/>
              <a:lstStyle/>
              <a:p>
                <a:pPr>
                  <a:defRPr sz="2400" b="1">
                    <a:solidFill>
                      <a:schemeClr val="accent2">
                        <a:lumMod val="75000"/>
                      </a:schemeClr>
                    </a:solidFill>
                  </a:defRPr>
                </a:pPr>
                <a:endParaRPr lang="ru-RU"/>
              </a:p>
            </c:txPr>
            <c:showVal val="1"/>
          </c:dLbls>
          <c:cat>
            <c:strRef>
              <c:f>Лист1!$A$2:$A$3</c:f>
              <c:strCache>
                <c:ptCount val="2"/>
                <c:pt idx="0">
                  <c:v>Предоставление субсидии на выполнение муниципального задания МБУК "Городская библиотека"</c:v>
                </c:pt>
                <c:pt idx="1">
                  <c:v>Предоставление субсидии на выполнение муниципального задания МБУК "ЦКД"</c:v>
                </c:pt>
              </c:strCache>
            </c:strRef>
          </c:cat>
          <c:val>
            <c:numRef>
              <c:f>Лист1!$B$2:$B$3</c:f>
              <c:numCache>
                <c:formatCode>General</c:formatCode>
                <c:ptCount val="2"/>
                <c:pt idx="0">
                  <c:v>3644.4</c:v>
                </c:pt>
                <c:pt idx="1">
                  <c:v>11170.8</c:v>
                </c:pt>
              </c:numCache>
            </c:numRef>
          </c:val>
        </c:ser>
        <c:gapWidth val="100"/>
        <c:shape val="cylinder"/>
        <c:axId val="88531328"/>
        <c:axId val="88532864"/>
        <c:axId val="0"/>
      </c:bar3DChart>
      <c:catAx>
        <c:axId val="88531328"/>
        <c:scaling>
          <c:orientation val="minMax"/>
        </c:scaling>
        <c:delete val="1"/>
        <c:axPos val="b"/>
        <c:tickLblPos val="none"/>
        <c:crossAx val="88532864"/>
        <c:crosses val="autoZero"/>
        <c:auto val="1"/>
        <c:lblAlgn val="ctr"/>
        <c:lblOffset val="100"/>
      </c:catAx>
      <c:valAx>
        <c:axId val="88532864"/>
        <c:scaling>
          <c:orientation val="minMax"/>
        </c:scaling>
        <c:axPos val="l"/>
        <c:majorGridlines/>
        <c:numFmt formatCode="General" sourceLinked="1"/>
        <c:tickLblPos val="nextTo"/>
        <c:crossAx val="88531328"/>
        <c:crosses val="autoZero"/>
        <c:crossBetween val="between"/>
      </c:valAx>
    </c:plotArea>
    <c:legend>
      <c:legendPos val="r"/>
      <c:legendEntry>
        <c:idx val="1"/>
        <c:txPr>
          <a:bodyPr/>
          <a:lstStyle/>
          <a:p>
            <a:pPr>
              <a:defRPr sz="1400" b="1" baseline="0"/>
            </a:pPr>
            <a:endParaRPr lang="ru-RU"/>
          </a:p>
        </c:txPr>
      </c:legendEntry>
      <c:layout>
        <c:manualLayout>
          <c:xMode val="edge"/>
          <c:yMode val="edge"/>
          <c:x val="0.44773485816390779"/>
          <c:y val="0.15980037503340491"/>
          <c:w val="0.54344667722104967"/>
          <c:h val="0.35399238673180494"/>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u="sng" dirty="0" smtClean="0"/>
              <a:t>2024 </a:t>
            </a:r>
            <a:r>
              <a:rPr lang="ru-RU" u="sng" dirty="0"/>
              <a:t>год</a:t>
            </a:r>
          </a:p>
        </c:rich>
      </c:tx>
      <c:layout>
        <c:manualLayout>
          <c:xMode val="edge"/>
          <c:yMode val="edge"/>
          <c:x val="0.41752471472780422"/>
          <c:y val="0"/>
        </c:manualLayout>
      </c:layout>
    </c:title>
    <c:plotArea>
      <c:layout/>
      <c:pieChart>
        <c:varyColors val="1"/>
        <c:ser>
          <c:idx val="0"/>
          <c:order val="0"/>
          <c:tx>
            <c:strRef>
              <c:f>Лист1!$B$1</c:f>
              <c:strCache>
                <c:ptCount val="1"/>
                <c:pt idx="0">
                  <c:v>2024 год</c:v>
                </c:pt>
              </c:strCache>
            </c:strRef>
          </c:tx>
          <c:dPt>
            <c:idx val="2"/>
            <c:spPr>
              <a:solidFill>
                <a:schemeClr val="bg2">
                  <a:lumMod val="25000"/>
                </a:schemeClr>
              </a:solidFill>
            </c:spPr>
          </c:dPt>
          <c:dLbls>
            <c:dLbl>
              <c:idx val="1"/>
              <c:layout>
                <c:manualLayout>
                  <c:x val="0.2101163735843217"/>
                  <c:y val="-4.2052214898496858E-2"/>
                </c:manualLayout>
              </c:layout>
              <c:showVal val="1"/>
            </c:dLbl>
            <c:dLbl>
              <c:idx val="2"/>
              <c:layout>
                <c:manualLayout>
                  <c:x val="-4.1665895147452746E-2"/>
                  <c:y val="1.3299511621996344E-3"/>
                </c:manualLayout>
              </c:layout>
              <c:showVal val="1"/>
            </c:dLbl>
            <c:txPr>
              <a:bodyPr/>
              <a:lstStyle/>
              <a:p>
                <a:pPr>
                  <a:defRPr sz="2400" b="1"/>
                </a:pPr>
                <a:endParaRPr lang="ru-RU"/>
              </a:p>
            </c:txPr>
            <c:showVal val="1"/>
            <c:showLeaderLines val="1"/>
          </c:dLbls>
          <c:cat>
            <c:strRef>
              <c:f>Лист1!$A$2:$A$4</c:f>
              <c:strCache>
                <c:ptCount val="3"/>
                <c:pt idx="0">
                  <c:v>ДОХОДЫ</c:v>
                </c:pt>
                <c:pt idx="1">
                  <c:v>РАСХОДЫ</c:v>
                </c:pt>
                <c:pt idx="2">
                  <c:v>ДЕФИЦИТ БЮДЖЕТА</c:v>
                </c:pt>
              </c:strCache>
            </c:strRef>
          </c:cat>
          <c:val>
            <c:numRef>
              <c:f>Лист1!$B$2:$B$4</c:f>
              <c:numCache>
                <c:formatCode>General</c:formatCode>
                <c:ptCount val="3"/>
                <c:pt idx="0">
                  <c:v>210703.6</c:v>
                </c:pt>
                <c:pt idx="1">
                  <c:v>226495.2</c:v>
                </c:pt>
                <c:pt idx="2">
                  <c:v>15791.6</c:v>
                </c:pt>
              </c:numCache>
            </c:numRef>
          </c:val>
        </c:ser>
        <c:firstSliceAng val="0"/>
      </c:pieChart>
    </c:plotArea>
    <c:legend>
      <c:legendPos val="r"/>
      <c:layout>
        <c:manualLayout>
          <c:xMode val="edge"/>
          <c:yMode val="edge"/>
          <c:x val="0.63247673335441468"/>
          <c:y val="8.137775406994345E-2"/>
          <c:w val="0.26424196914628534"/>
          <c:h val="0.43714172157965142"/>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smtClean="0"/>
              <a:t>2025 </a:t>
            </a:r>
            <a:r>
              <a:rPr lang="ru-RU" sz="2800" u="sng" dirty="0" smtClean="0"/>
              <a:t>год – </a:t>
            </a:r>
            <a:r>
              <a:rPr lang="ru-RU" sz="2800" u="sng" dirty="0" smtClean="0">
                <a:solidFill>
                  <a:schemeClr val="accent2">
                    <a:lumMod val="75000"/>
                  </a:schemeClr>
                </a:solidFill>
              </a:rPr>
              <a:t>14505.2</a:t>
            </a:r>
            <a:r>
              <a:rPr lang="ru-RU" sz="2800" u="sng" baseline="0" dirty="0" smtClean="0"/>
              <a:t> </a:t>
            </a:r>
            <a:r>
              <a:rPr lang="ru-RU" sz="2800" u="sng" baseline="0" dirty="0" smtClean="0"/>
              <a:t>тыс. руб.</a:t>
            </a:r>
            <a:endParaRPr lang="ru-RU" sz="2800" u="sng" dirty="0"/>
          </a:p>
        </c:rich>
      </c:tx>
      <c:layout>
        <c:manualLayout>
          <c:xMode val="edge"/>
          <c:yMode val="edge"/>
          <c:x val="0.2827277293263713"/>
          <c:y val="1.430021288925855E-2"/>
        </c:manualLayout>
      </c:layout>
    </c:title>
    <c:view3D>
      <c:perspective val="30"/>
    </c:view3D>
    <c:plotArea>
      <c:layout>
        <c:manualLayout>
          <c:layoutTarget val="inner"/>
          <c:xMode val="edge"/>
          <c:yMode val="edge"/>
          <c:x val="9.1303165389031049E-2"/>
          <c:y val="0.1851986415923762"/>
          <c:w val="0.35083671258749038"/>
          <c:h val="0.47034601260520631"/>
        </c:manualLayout>
      </c:layout>
      <c:bar3DChart>
        <c:barDir val="col"/>
        <c:grouping val="stacked"/>
        <c:ser>
          <c:idx val="0"/>
          <c:order val="0"/>
          <c:tx>
            <c:strRef>
              <c:f>Лист1!$B$1</c:f>
              <c:strCache>
                <c:ptCount val="1"/>
                <c:pt idx="0">
                  <c:v>2023</c:v>
                </c:pt>
              </c:strCache>
            </c:strRef>
          </c:tx>
          <c:dPt>
            <c:idx val="0"/>
            <c:spPr>
              <a:solidFill>
                <a:srgbClr val="FF0000"/>
              </a:solidFill>
            </c:spPr>
          </c:dPt>
          <c:dPt>
            <c:idx val="1"/>
            <c:spPr>
              <a:solidFill>
                <a:schemeClr val="accent6">
                  <a:lumMod val="60000"/>
                  <a:lumOff val="40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1.6167185127578424E-2"/>
                  <c:y val="-0.12870191600332695"/>
                </c:manualLayout>
              </c:layout>
              <c:showVal val="1"/>
            </c:dLbl>
            <c:dLbl>
              <c:idx val="1"/>
              <c:layout>
                <c:manualLayout>
                  <c:x val="1.6167185127578417E-2"/>
                  <c:y val="-0.21926993096863112"/>
                </c:manualLayout>
              </c:layout>
              <c:showVal val="1"/>
            </c:dLbl>
            <c:txPr>
              <a:bodyPr/>
              <a:lstStyle/>
              <a:p>
                <a:pPr>
                  <a:defRPr sz="2400" b="1">
                    <a:solidFill>
                      <a:schemeClr val="accent2">
                        <a:lumMod val="75000"/>
                      </a:schemeClr>
                    </a:solidFill>
                  </a:defRPr>
                </a:pPr>
                <a:endParaRPr lang="ru-RU"/>
              </a:p>
            </c:txPr>
            <c:showVal val="1"/>
          </c:dLbls>
          <c:cat>
            <c:strRef>
              <c:f>Лист1!$A$2:$A$3</c:f>
              <c:strCache>
                <c:ptCount val="2"/>
                <c:pt idx="0">
                  <c:v>Предоставление субсидии на выполнение муниципального задания МБУК "Городская библиотека"</c:v>
                </c:pt>
                <c:pt idx="1">
                  <c:v>Предоставление субсидии на выполнение муниципального задания МБУК "ЦКД"</c:v>
                </c:pt>
              </c:strCache>
            </c:strRef>
          </c:cat>
          <c:val>
            <c:numRef>
              <c:f>Лист1!$B$2:$B$3</c:f>
              <c:numCache>
                <c:formatCode>General</c:formatCode>
                <c:ptCount val="2"/>
                <c:pt idx="0">
                  <c:v>3644.4</c:v>
                </c:pt>
                <c:pt idx="1">
                  <c:v>10860.8</c:v>
                </c:pt>
              </c:numCache>
            </c:numRef>
          </c:val>
        </c:ser>
        <c:gapWidth val="100"/>
        <c:shape val="cylinder"/>
        <c:axId val="87898752"/>
        <c:axId val="88556672"/>
        <c:axId val="0"/>
      </c:bar3DChart>
      <c:catAx>
        <c:axId val="87898752"/>
        <c:scaling>
          <c:orientation val="minMax"/>
        </c:scaling>
        <c:delete val="1"/>
        <c:axPos val="b"/>
        <c:tickLblPos val="none"/>
        <c:crossAx val="88556672"/>
        <c:crosses val="autoZero"/>
        <c:auto val="1"/>
        <c:lblAlgn val="ctr"/>
        <c:lblOffset val="100"/>
      </c:catAx>
      <c:valAx>
        <c:axId val="88556672"/>
        <c:scaling>
          <c:orientation val="minMax"/>
        </c:scaling>
        <c:axPos val="l"/>
        <c:majorGridlines/>
        <c:numFmt formatCode="General" sourceLinked="1"/>
        <c:tickLblPos val="nextTo"/>
        <c:crossAx val="87898752"/>
        <c:crosses val="autoZero"/>
        <c:crossBetween val="between"/>
      </c:valAx>
    </c:plotArea>
    <c:legend>
      <c:legendPos val="r"/>
      <c:legendEntry>
        <c:idx val="1"/>
        <c:txPr>
          <a:bodyPr/>
          <a:lstStyle/>
          <a:p>
            <a:pPr>
              <a:defRPr sz="1400" b="1" baseline="0"/>
            </a:pPr>
            <a:endParaRPr lang="ru-RU"/>
          </a:p>
        </c:txPr>
      </c:legendEntry>
      <c:layout>
        <c:manualLayout>
          <c:xMode val="edge"/>
          <c:yMode val="edge"/>
          <c:x val="0.44773485816390779"/>
          <c:y val="0.15980037503340491"/>
          <c:w val="0.54344667722104967"/>
          <c:h val="0.353992386731805"/>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31.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col"/>
        <c:grouping val="clustered"/>
        <c:ser>
          <c:idx val="0"/>
          <c:order val="0"/>
          <c:tx>
            <c:strRef>
              <c:f>Лист1!$B$1</c:f>
              <c:strCache>
                <c:ptCount val="1"/>
                <c:pt idx="0">
                  <c:v>ДОХОДЫ</c:v>
                </c:pt>
              </c:strCache>
            </c:strRef>
          </c:tx>
          <c:spPr>
            <a:solidFill>
              <a:srgbClr val="CC3300"/>
            </a:solidFill>
          </c:spPr>
          <c:dLbls>
            <c:txPr>
              <a:bodyPr/>
              <a:lstStyle/>
              <a:p>
                <a:pPr>
                  <a:defRPr sz="2400" b="1">
                    <a:solidFill>
                      <a:schemeClr val="accent2">
                        <a:lumMod val="75000"/>
                      </a:schemeClr>
                    </a:solidFill>
                  </a:defRPr>
                </a:pPr>
                <a:endParaRPr lang="ru-RU"/>
              </a:p>
            </c:txPr>
            <c:showVal val="1"/>
          </c:dLbls>
          <c:cat>
            <c:strRef>
              <c:f>Лист1!$A$2:$A$4</c:f>
              <c:strCache>
                <c:ptCount val="3"/>
                <c:pt idx="0">
                  <c:v>2023 год</c:v>
                </c:pt>
                <c:pt idx="1">
                  <c:v>2024 год</c:v>
                </c:pt>
                <c:pt idx="2">
                  <c:v>2025 год</c:v>
                </c:pt>
              </c:strCache>
            </c:strRef>
          </c:cat>
          <c:val>
            <c:numRef>
              <c:f>Лист1!$B$2:$B$4</c:f>
              <c:numCache>
                <c:formatCode>General</c:formatCode>
                <c:ptCount val="3"/>
                <c:pt idx="0">
                  <c:v>10351.700000000001</c:v>
                </c:pt>
                <c:pt idx="1">
                  <c:v>9615.2999999999993</c:v>
                </c:pt>
                <c:pt idx="2">
                  <c:v>9615.2999999999993</c:v>
                </c:pt>
              </c:numCache>
            </c:numRef>
          </c:val>
        </c:ser>
        <c:axId val="153588096"/>
        <c:axId val="153589632"/>
      </c:barChart>
      <c:catAx>
        <c:axId val="153588096"/>
        <c:scaling>
          <c:orientation val="minMax"/>
        </c:scaling>
        <c:axPos val="b"/>
        <c:tickLblPos val="nextTo"/>
        <c:txPr>
          <a:bodyPr/>
          <a:lstStyle/>
          <a:p>
            <a:pPr>
              <a:defRPr sz="1800" b="1"/>
            </a:pPr>
            <a:endParaRPr lang="ru-RU"/>
          </a:p>
        </c:txPr>
        <c:crossAx val="153589632"/>
        <c:crosses val="autoZero"/>
        <c:auto val="1"/>
        <c:lblAlgn val="ctr"/>
        <c:lblOffset val="100"/>
      </c:catAx>
      <c:valAx>
        <c:axId val="153589632"/>
        <c:scaling>
          <c:orientation val="minMax"/>
        </c:scaling>
        <c:axPos val="l"/>
        <c:majorGridlines/>
        <c:numFmt formatCode="General" sourceLinked="1"/>
        <c:tickLblPos val="nextTo"/>
        <c:crossAx val="153588096"/>
        <c:crosses val="autoZero"/>
        <c:crossBetween val="between"/>
      </c:valAx>
      <c:spPr>
        <a:ln>
          <a:noFill/>
        </a:ln>
      </c:spPr>
    </c:plotArea>
    <c:plotVisOnly val="1"/>
  </c:chart>
  <c:txPr>
    <a:bodyPr/>
    <a:lstStyle/>
    <a:p>
      <a:pPr>
        <a:defRPr sz="1800"/>
      </a:pPr>
      <a:endParaRPr lang="ru-RU"/>
    </a:p>
  </c:tx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col"/>
        <c:grouping val="clustered"/>
        <c:ser>
          <c:idx val="0"/>
          <c:order val="0"/>
          <c:tx>
            <c:strRef>
              <c:f>Лист1!$B$1</c:f>
              <c:strCache>
                <c:ptCount val="1"/>
                <c:pt idx="0">
                  <c:v>ДОХОДЫ</c:v>
                </c:pt>
              </c:strCache>
            </c:strRef>
          </c:tx>
          <c:spPr>
            <a:solidFill>
              <a:srgbClr val="A50021"/>
            </a:solidFill>
          </c:spPr>
          <c:dLbls>
            <c:dLbl>
              <c:idx val="0"/>
              <c:layout>
                <c:manualLayout>
                  <c:x val="1.5607901973527032E-3"/>
                  <c:y val="-3.1383286299589301E-2"/>
                </c:manualLayout>
              </c:layout>
              <c:showVal val="1"/>
            </c:dLbl>
            <c:txPr>
              <a:bodyPr/>
              <a:lstStyle/>
              <a:p>
                <a:pPr>
                  <a:defRPr sz="2400" b="1">
                    <a:solidFill>
                      <a:schemeClr val="accent2">
                        <a:lumMod val="75000"/>
                      </a:schemeClr>
                    </a:solidFill>
                  </a:defRPr>
                </a:pPr>
                <a:endParaRPr lang="ru-RU"/>
              </a:p>
            </c:txPr>
            <c:showVal val="1"/>
          </c:dLbls>
          <c:cat>
            <c:strRef>
              <c:f>Лист1!$A$2:$A$4</c:f>
              <c:strCache>
                <c:ptCount val="3"/>
                <c:pt idx="0">
                  <c:v>2023 год</c:v>
                </c:pt>
                <c:pt idx="1">
                  <c:v>2024 год</c:v>
                </c:pt>
                <c:pt idx="2">
                  <c:v>2025 год</c:v>
                </c:pt>
              </c:strCache>
            </c:strRef>
          </c:cat>
          <c:val>
            <c:numRef>
              <c:f>Лист1!$B$2:$B$4</c:f>
              <c:numCache>
                <c:formatCode>General</c:formatCode>
                <c:ptCount val="3"/>
                <c:pt idx="0">
                  <c:v>4863.1710000000003</c:v>
                </c:pt>
                <c:pt idx="1">
                  <c:v>5199.7569999999996</c:v>
                </c:pt>
                <c:pt idx="2">
                  <c:v>5295.0709999999999</c:v>
                </c:pt>
              </c:numCache>
            </c:numRef>
          </c:val>
        </c:ser>
        <c:axId val="154052480"/>
        <c:axId val="154054016"/>
      </c:barChart>
      <c:catAx>
        <c:axId val="154052480"/>
        <c:scaling>
          <c:orientation val="minMax"/>
        </c:scaling>
        <c:axPos val="b"/>
        <c:tickLblPos val="nextTo"/>
        <c:txPr>
          <a:bodyPr/>
          <a:lstStyle/>
          <a:p>
            <a:pPr>
              <a:defRPr sz="1800" b="1"/>
            </a:pPr>
            <a:endParaRPr lang="ru-RU"/>
          </a:p>
        </c:txPr>
        <c:crossAx val="154054016"/>
        <c:crosses val="autoZero"/>
        <c:auto val="1"/>
        <c:lblAlgn val="ctr"/>
        <c:lblOffset val="100"/>
      </c:catAx>
      <c:valAx>
        <c:axId val="154054016"/>
        <c:scaling>
          <c:orientation val="minMax"/>
        </c:scaling>
        <c:axPos val="l"/>
        <c:majorGridlines/>
        <c:numFmt formatCode="General" sourceLinked="1"/>
        <c:tickLblPos val="nextTo"/>
        <c:crossAx val="154052480"/>
        <c:crosses val="autoZero"/>
        <c:crossBetween val="between"/>
      </c:valAx>
      <c:spPr>
        <a:ln>
          <a:noFill/>
        </a:ln>
      </c:spPr>
    </c:plotArea>
    <c:plotVisOnly val="1"/>
  </c:chart>
  <c:txPr>
    <a:bodyPr/>
    <a:lstStyle/>
    <a:p>
      <a:pPr>
        <a:defRPr sz="1800"/>
      </a:pPr>
      <a:endParaRPr lang="ru-RU"/>
    </a:p>
  </c:txPr>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col"/>
        <c:grouping val="clustered"/>
        <c:ser>
          <c:idx val="0"/>
          <c:order val="0"/>
          <c:tx>
            <c:strRef>
              <c:f>Лист1!$B$1</c:f>
              <c:strCache>
                <c:ptCount val="1"/>
                <c:pt idx="0">
                  <c:v>ДОХОДЫ</c:v>
                </c:pt>
              </c:strCache>
            </c:strRef>
          </c:tx>
          <c:spPr>
            <a:solidFill>
              <a:srgbClr val="CC0066"/>
            </a:solidFill>
          </c:spPr>
          <c:dLbls>
            <c:dLbl>
              <c:idx val="0"/>
              <c:layout>
                <c:manualLayout>
                  <c:x val="0"/>
                  <c:y val="1.6033572027350496E-2"/>
                </c:manualLayout>
              </c:layout>
              <c:showVal val="1"/>
            </c:dLbl>
            <c:dLbl>
              <c:idx val="1"/>
              <c:layout>
                <c:manualLayout>
                  <c:x val="4.6823705920581099E-3"/>
                  <c:y val="1.6033572027350496E-2"/>
                </c:manualLayout>
              </c:layout>
              <c:showVal val="1"/>
            </c:dLbl>
            <c:dLbl>
              <c:idx val="2"/>
              <c:layout>
                <c:manualLayout>
                  <c:x val="0"/>
                  <c:y val="1.6033572027350496E-2"/>
                </c:manualLayout>
              </c:layout>
              <c:showVal val="1"/>
            </c:dLbl>
            <c:txPr>
              <a:bodyPr/>
              <a:lstStyle/>
              <a:p>
                <a:pPr>
                  <a:defRPr sz="2400" b="1">
                    <a:solidFill>
                      <a:schemeClr val="accent2">
                        <a:lumMod val="75000"/>
                      </a:schemeClr>
                    </a:solidFill>
                  </a:defRPr>
                </a:pPr>
                <a:endParaRPr lang="ru-RU"/>
              </a:p>
            </c:txPr>
            <c:showVal val="1"/>
          </c:dLbls>
          <c:cat>
            <c:strRef>
              <c:f>Лист1!$A$2:$A$4</c:f>
              <c:strCache>
                <c:ptCount val="3"/>
                <c:pt idx="0">
                  <c:v>2023 год</c:v>
                </c:pt>
                <c:pt idx="1">
                  <c:v>2024 год</c:v>
                </c:pt>
                <c:pt idx="2">
                  <c:v>2025 год</c:v>
                </c:pt>
              </c:strCache>
            </c:strRef>
          </c:cat>
          <c:val>
            <c:numRef>
              <c:f>Лист1!$B$2:$B$4</c:f>
              <c:numCache>
                <c:formatCode>General</c:formatCode>
                <c:ptCount val="3"/>
                <c:pt idx="0">
                  <c:v>4631.1000000000004</c:v>
                </c:pt>
                <c:pt idx="1">
                  <c:v>4631.1000000000004</c:v>
                </c:pt>
                <c:pt idx="2">
                  <c:v>4631.1000000000004</c:v>
                </c:pt>
              </c:numCache>
            </c:numRef>
          </c:val>
        </c:ser>
        <c:axId val="154178304"/>
        <c:axId val="154179840"/>
      </c:barChart>
      <c:catAx>
        <c:axId val="154178304"/>
        <c:scaling>
          <c:orientation val="minMax"/>
        </c:scaling>
        <c:axPos val="b"/>
        <c:tickLblPos val="nextTo"/>
        <c:txPr>
          <a:bodyPr/>
          <a:lstStyle/>
          <a:p>
            <a:pPr>
              <a:defRPr sz="1800" b="1"/>
            </a:pPr>
            <a:endParaRPr lang="ru-RU"/>
          </a:p>
        </c:txPr>
        <c:crossAx val="154179840"/>
        <c:crosses val="autoZero"/>
        <c:auto val="1"/>
        <c:lblAlgn val="ctr"/>
        <c:lblOffset val="100"/>
      </c:catAx>
      <c:valAx>
        <c:axId val="154179840"/>
        <c:scaling>
          <c:orientation val="minMax"/>
        </c:scaling>
        <c:axPos val="l"/>
        <c:majorGridlines/>
        <c:numFmt formatCode="General" sourceLinked="1"/>
        <c:tickLblPos val="nextTo"/>
        <c:crossAx val="154178304"/>
        <c:crosses val="autoZero"/>
        <c:crossBetween val="between"/>
      </c:valAx>
      <c:spPr>
        <a:ln>
          <a:noFill/>
        </a:ln>
      </c:spPr>
    </c:plotArea>
    <c:plotVisOnly val="1"/>
  </c:chart>
  <c:txPr>
    <a:bodyPr/>
    <a:lstStyle/>
    <a:p>
      <a:pPr>
        <a:defRPr sz="1800"/>
      </a:pPr>
      <a:endParaRPr lang="ru-RU"/>
    </a:p>
  </c:txPr>
  <c:externalData r:id="rId1"/>
</c:chartSpace>
</file>

<file path=ppt/charts/chart34.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col"/>
        <c:grouping val="clustered"/>
        <c:ser>
          <c:idx val="0"/>
          <c:order val="0"/>
          <c:tx>
            <c:strRef>
              <c:f>Лист1!$B$1</c:f>
              <c:strCache>
                <c:ptCount val="1"/>
                <c:pt idx="0">
                  <c:v>ДОХОДЫ</c:v>
                </c:pt>
              </c:strCache>
            </c:strRef>
          </c:tx>
          <c:spPr>
            <a:solidFill>
              <a:schemeClr val="bg2">
                <a:lumMod val="25000"/>
              </a:schemeClr>
            </a:solidFill>
          </c:spPr>
          <c:dLbls>
            <c:txPr>
              <a:bodyPr/>
              <a:lstStyle/>
              <a:p>
                <a:pPr>
                  <a:defRPr sz="2400" b="1">
                    <a:solidFill>
                      <a:schemeClr val="accent2">
                        <a:lumMod val="75000"/>
                      </a:schemeClr>
                    </a:solidFill>
                  </a:defRPr>
                </a:pPr>
                <a:endParaRPr lang="ru-RU"/>
              </a:p>
            </c:txPr>
            <c:showVal val="1"/>
          </c:dLbls>
          <c:cat>
            <c:strRef>
              <c:f>Лист1!$A$2:$A$4</c:f>
              <c:strCache>
                <c:ptCount val="3"/>
                <c:pt idx="0">
                  <c:v>2023 год</c:v>
                </c:pt>
                <c:pt idx="1">
                  <c:v>2024 год</c:v>
                </c:pt>
                <c:pt idx="2">
                  <c:v>2025 год</c:v>
                </c:pt>
              </c:strCache>
            </c:strRef>
          </c:cat>
          <c:val>
            <c:numRef>
              <c:f>Лист1!$B$2:$B$4</c:f>
              <c:numCache>
                <c:formatCode>General</c:formatCode>
                <c:ptCount val="3"/>
                <c:pt idx="0">
                  <c:v>645.20000000000005</c:v>
                </c:pt>
                <c:pt idx="1">
                  <c:v>1063.0999999999999</c:v>
                </c:pt>
                <c:pt idx="2">
                  <c:v>2406.6</c:v>
                </c:pt>
              </c:numCache>
            </c:numRef>
          </c:val>
        </c:ser>
        <c:axId val="154269952"/>
        <c:axId val="154226688"/>
      </c:barChart>
      <c:catAx>
        <c:axId val="154269952"/>
        <c:scaling>
          <c:orientation val="minMax"/>
        </c:scaling>
        <c:axPos val="b"/>
        <c:tickLblPos val="nextTo"/>
        <c:txPr>
          <a:bodyPr/>
          <a:lstStyle/>
          <a:p>
            <a:pPr>
              <a:defRPr sz="1800" b="1"/>
            </a:pPr>
            <a:endParaRPr lang="ru-RU"/>
          </a:p>
        </c:txPr>
        <c:crossAx val="154226688"/>
        <c:crosses val="autoZero"/>
        <c:auto val="1"/>
        <c:lblAlgn val="ctr"/>
        <c:lblOffset val="100"/>
      </c:catAx>
      <c:valAx>
        <c:axId val="154226688"/>
        <c:scaling>
          <c:orientation val="minMax"/>
        </c:scaling>
        <c:axPos val="l"/>
        <c:majorGridlines/>
        <c:numFmt formatCode="General" sourceLinked="1"/>
        <c:tickLblPos val="nextTo"/>
        <c:crossAx val="154269952"/>
        <c:crosses val="autoZero"/>
        <c:crossBetween val="between"/>
      </c:valAx>
      <c:spPr>
        <a:ln>
          <a:noFill/>
        </a:ln>
      </c:spPr>
    </c:plotArea>
    <c:plotVisOnly val="1"/>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smtClean="0"/>
              <a:t>2026 </a:t>
            </a:r>
            <a:r>
              <a:rPr lang="ru-RU" dirty="0"/>
              <a:t>год</a:t>
            </a:r>
          </a:p>
        </c:rich>
      </c:tx>
      <c:layout/>
    </c:title>
    <c:plotArea>
      <c:layout/>
      <c:pieChart>
        <c:varyColors val="1"/>
        <c:firstSliceAng val="0"/>
      </c:pieChart>
    </c:plotArea>
    <c:legend>
      <c:legendPos val="r"/>
      <c:layout/>
      <c:txPr>
        <a:bodyPr/>
        <a:lstStyle/>
        <a:p>
          <a:pPr>
            <a:defRPr sz="1400" b="1"/>
          </a:pPr>
          <a:endParaRPr lang="ru-RU"/>
        </a:p>
      </c:txPr>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u="sng" dirty="0" smtClean="0"/>
              <a:t>2025 </a:t>
            </a:r>
            <a:r>
              <a:rPr lang="ru-RU" u="sng" dirty="0"/>
              <a:t>год</a:t>
            </a:r>
          </a:p>
        </c:rich>
      </c:tx>
      <c:layout>
        <c:manualLayout>
          <c:xMode val="edge"/>
          <c:yMode val="edge"/>
          <c:x val="0.41752471472780434"/>
          <c:y val="0"/>
        </c:manualLayout>
      </c:layout>
    </c:title>
    <c:plotArea>
      <c:layout/>
      <c:pieChart>
        <c:varyColors val="1"/>
        <c:ser>
          <c:idx val="0"/>
          <c:order val="0"/>
          <c:tx>
            <c:strRef>
              <c:f>Лист1!$B$1</c:f>
              <c:strCache>
                <c:ptCount val="1"/>
                <c:pt idx="0">
                  <c:v>2024 год</c:v>
                </c:pt>
              </c:strCache>
            </c:strRef>
          </c:tx>
          <c:dPt>
            <c:idx val="2"/>
            <c:spPr>
              <a:solidFill>
                <a:schemeClr val="bg2">
                  <a:lumMod val="25000"/>
                </a:schemeClr>
              </a:solidFill>
            </c:spPr>
          </c:dPt>
          <c:dLbls>
            <c:dLbl>
              <c:idx val="0"/>
              <c:layout>
                <c:manualLayout>
                  <c:x val="-0.18175022338448624"/>
                  <c:y val="-1.5441587160026364E-3"/>
                </c:manualLayout>
              </c:layout>
              <c:showVal val="1"/>
            </c:dLbl>
            <c:dLbl>
              <c:idx val="1"/>
              <c:layout>
                <c:manualLayout>
                  <c:x val="0.19721336755555174"/>
                  <c:y val="-5.5312537571928881E-2"/>
                </c:manualLayout>
              </c:layout>
              <c:showVal val="1"/>
            </c:dLbl>
            <c:dLbl>
              <c:idx val="2"/>
              <c:layout>
                <c:manualLayout>
                  <c:x val="-7.8605166852306063E-2"/>
                  <c:y val="2.6218548015212936E-3"/>
                </c:manualLayout>
              </c:layout>
              <c:showVal val="1"/>
            </c:dLbl>
            <c:txPr>
              <a:bodyPr/>
              <a:lstStyle/>
              <a:p>
                <a:pPr>
                  <a:defRPr sz="2400" b="1"/>
                </a:pPr>
                <a:endParaRPr lang="ru-RU"/>
              </a:p>
            </c:txPr>
            <c:showVal val="1"/>
            <c:showLeaderLines val="1"/>
          </c:dLbls>
          <c:cat>
            <c:strRef>
              <c:f>Лист1!$A$2:$A$4</c:f>
              <c:strCache>
                <c:ptCount val="3"/>
                <c:pt idx="0">
                  <c:v>ДОХОДЫ</c:v>
                </c:pt>
                <c:pt idx="1">
                  <c:v>РАСХОДЫ</c:v>
                </c:pt>
                <c:pt idx="2">
                  <c:v>ДЕФИЦИТ БЮДЖЕТА</c:v>
                </c:pt>
              </c:strCache>
            </c:strRef>
          </c:cat>
          <c:val>
            <c:numRef>
              <c:f>Лист1!$B$2:$B$4</c:f>
              <c:numCache>
                <c:formatCode>General</c:formatCode>
                <c:ptCount val="3"/>
                <c:pt idx="0">
                  <c:v>554956.1</c:v>
                </c:pt>
                <c:pt idx="1">
                  <c:v>571225.80000000005</c:v>
                </c:pt>
                <c:pt idx="2">
                  <c:v>16269.7</c:v>
                </c:pt>
              </c:numCache>
            </c:numRef>
          </c:val>
        </c:ser>
        <c:firstSliceAng val="0"/>
      </c:pieChart>
    </c:plotArea>
    <c:legend>
      <c:legendPos val="r"/>
      <c:layout>
        <c:manualLayout>
          <c:xMode val="edge"/>
          <c:yMode val="edge"/>
          <c:x val="0.63247673335441479"/>
          <c:y val="8.137775406994345E-2"/>
          <c:w val="0.26424196914628534"/>
          <c:h val="0.43714172157965148"/>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smtClean="0"/>
              <a:t>2026 </a:t>
            </a:r>
            <a:r>
              <a:rPr lang="ru-RU" dirty="0"/>
              <a:t>год</a:t>
            </a:r>
          </a:p>
        </c:rich>
      </c:tx>
      <c:layout/>
    </c:title>
    <c:plotArea>
      <c:layout/>
      <c:pieChart>
        <c:varyColors val="1"/>
        <c:firstSliceAng val="0"/>
      </c:pieChart>
    </c:plotArea>
    <c:legend>
      <c:legendPos val="r"/>
      <c:layout/>
      <c:txPr>
        <a:bodyPr/>
        <a:lstStyle/>
        <a:p>
          <a:pPr>
            <a:defRPr sz="1400" b="1"/>
          </a:pPr>
          <a:endParaRPr lang="ru-RU"/>
        </a:p>
      </c:txPr>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0.1232256150496553"/>
          <c:y val="4.4426913186087255E-2"/>
          <c:w val="0.86116648297681753"/>
          <c:h val="0.73889332318524703"/>
        </c:manualLayout>
      </c:layout>
      <c:barChart>
        <c:barDir val="col"/>
        <c:grouping val="clustered"/>
        <c:ser>
          <c:idx val="0"/>
          <c:order val="0"/>
          <c:tx>
            <c:strRef>
              <c:f>Лист1!$B$1</c:f>
              <c:strCache>
                <c:ptCount val="1"/>
                <c:pt idx="0">
                  <c:v>ДОХОДЫ</c:v>
                </c:pt>
              </c:strCache>
            </c:strRef>
          </c:tx>
          <c:dLbls>
            <c:dLbl>
              <c:idx val="0"/>
              <c:layout>
                <c:manualLayout>
                  <c:x val="-1.5607901973527037E-3"/>
                  <c:y val="-3.3998560157888394E-2"/>
                </c:manualLayout>
              </c:layout>
              <c:showVal val="1"/>
            </c:dLbl>
            <c:dLbl>
              <c:idx val="1"/>
              <c:layout>
                <c:manualLayout>
                  <c:x val="-1.716869217087973E-2"/>
                  <c:y val="-2.6152738582991091E-2"/>
                </c:manualLayout>
              </c:layout>
              <c:showVal val="1"/>
            </c:dLbl>
            <c:dLbl>
              <c:idx val="2"/>
              <c:layout>
                <c:manualLayout>
                  <c:x val="-7.8039509867635177E-3"/>
                  <c:y val="-2.3537464724691974E-2"/>
                </c:manualLayout>
              </c:layout>
              <c:showVal val="1"/>
            </c:dLbl>
            <c:dLbl>
              <c:idx val="3"/>
              <c:layout>
                <c:manualLayout>
                  <c:x val="4.6823705920581117E-3"/>
                  <c:y val="0"/>
                </c:manualLayout>
              </c:layout>
              <c:showVal val="1"/>
            </c:dLbl>
            <c:txPr>
              <a:bodyPr/>
              <a:lstStyle/>
              <a:p>
                <a:pPr>
                  <a:defRPr sz="2400" b="1">
                    <a:solidFill>
                      <a:schemeClr val="tx2">
                        <a:lumMod val="75000"/>
                      </a:schemeClr>
                    </a:solidFill>
                  </a:defRPr>
                </a:pPr>
                <a:endParaRPr lang="ru-RU"/>
              </a:p>
            </c:txPr>
            <c:showVal val="1"/>
          </c:dLbls>
          <c:cat>
            <c:strRef>
              <c:f>Лист1!$A$2:$A$5</c:f>
              <c:strCache>
                <c:ptCount val="4"/>
                <c:pt idx="0">
                  <c:v>Оценка поступлений 2022 года</c:v>
                </c:pt>
                <c:pt idx="1">
                  <c:v>Прогноз поступлений 2023 года</c:v>
                </c:pt>
                <c:pt idx="2">
                  <c:v>Прогноз поступлений 2024 года</c:v>
                </c:pt>
                <c:pt idx="3">
                  <c:v>Прогноз поступлений 2025 года</c:v>
                </c:pt>
              </c:strCache>
            </c:strRef>
          </c:cat>
          <c:val>
            <c:numRef>
              <c:f>Лист1!$B$2:$B$5</c:f>
              <c:numCache>
                <c:formatCode>General</c:formatCode>
                <c:ptCount val="4"/>
                <c:pt idx="0">
                  <c:v>142683.1</c:v>
                </c:pt>
                <c:pt idx="1">
                  <c:v>152969.9</c:v>
                </c:pt>
                <c:pt idx="2">
                  <c:v>157916.79999999999</c:v>
                </c:pt>
                <c:pt idx="3">
                  <c:v>162697.60000000001</c:v>
                </c:pt>
              </c:numCache>
            </c:numRef>
          </c:val>
        </c:ser>
        <c:axId val="144032896"/>
        <c:axId val="143307136"/>
      </c:barChart>
      <c:catAx>
        <c:axId val="144032896"/>
        <c:scaling>
          <c:orientation val="minMax"/>
        </c:scaling>
        <c:axPos val="b"/>
        <c:tickLblPos val="nextTo"/>
        <c:txPr>
          <a:bodyPr/>
          <a:lstStyle/>
          <a:p>
            <a:pPr>
              <a:defRPr sz="1800" b="1"/>
            </a:pPr>
            <a:endParaRPr lang="ru-RU"/>
          </a:p>
        </c:txPr>
        <c:crossAx val="143307136"/>
        <c:crosses val="autoZero"/>
        <c:auto val="1"/>
        <c:lblAlgn val="ctr"/>
        <c:lblOffset val="100"/>
      </c:catAx>
      <c:valAx>
        <c:axId val="143307136"/>
        <c:scaling>
          <c:orientation val="minMax"/>
        </c:scaling>
        <c:axPos val="l"/>
        <c:majorGridlines/>
        <c:numFmt formatCode="General" sourceLinked="1"/>
        <c:tickLblPos val="nextTo"/>
        <c:crossAx val="144032896"/>
        <c:crosses val="autoZero"/>
        <c:crossBetween val="between"/>
      </c:valAx>
      <c:spPr>
        <a:ln>
          <a:noFill/>
        </a:ln>
      </c:spPr>
    </c:plotArea>
    <c:plotVisOnly val="1"/>
  </c:chart>
  <c:txPr>
    <a:bodyPr/>
    <a:lstStyle/>
    <a:p>
      <a:pPr>
        <a:defRPr sz="1800"/>
      </a:pPr>
      <a:endParaRPr lang="ru-RU"/>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smtClean="0"/>
              <a:t>2023 год – </a:t>
            </a:r>
            <a:r>
              <a:rPr lang="ru-RU" sz="2800" u="sng" dirty="0" smtClean="0">
                <a:solidFill>
                  <a:schemeClr val="accent1">
                    <a:lumMod val="75000"/>
                  </a:schemeClr>
                </a:solidFill>
              </a:rPr>
              <a:t>140667.9</a:t>
            </a:r>
            <a:r>
              <a:rPr lang="ru-RU" sz="2800" u="sng" baseline="0" dirty="0" smtClean="0"/>
              <a:t> тыс. руб.</a:t>
            </a:r>
            <a:endParaRPr lang="ru-RU" sz="2800" u="sng" dirty="0"/>
          </a:p>
        </c:rich>
      </c:tx>
      <c:layout/>
    </c:title>
    <c:plotArea>
      <c:layout/>
      <c:pieChart>
        <c:varyColors val="1"/>
        <c:ser>
          <c:idx val="0"/>
          <c:order val="0"/>
          <c:tx>
            <c:strRef>
              <c:f>Лист1!$B$1</c:f>
              <c:strCache>
                <c:ptCount val="1"/>
                <c:pt idx="0">
                  <c:v>2023</c:v>
                </c:pt>
              </c:strCache>
            </c:strRef>
          </c:tx>
          <c:dPt>
            <c:idx val="0"/>
            <c:spPr>
              <a:solidFill>
                <a:schemeClr val="tx2">
                  <a:lumMod val="75000"/>
                </a:schemeClr>
              </a:solidFill>
            </c:spPr>
          </c:dPt>
          <c:dPt>
            <c:idx val="2"/>
            <c:spPr>
              <a:solidFill>
                <a:srgbClr val="FFFF00"/>
              </a:solidFill>
            </c:spPr>
          </c:dPt>
          <c:dLbls>
            <c:dLbl>
              <c:idx val="0"/>
              <c:layout>
                <c:manualLayout>
                  <c:x val="3.7980733622190149E-2"/>
                  <c:y val="1.1028804607295892E-2"/>
                </c:manualLayout>
              </c:layout>
              <c:showVal val="1"/>
            </c:dLbl>
            <c:dLbl>
              <c:idx val="1"/>
              <c:layout>
                <c:manualLayout>
                  <c:x val="-0.17284792430470688"/>
                  <c:y val="-1.1225854784903785E-2"/>
                </c:manualLayout>
              </c:layout>
              <c:showVal val="1"/>
            </c:dLbl>
            <c:dLbl>
              <c:idx val="2"/>
              <c:layout>
                <c:manualLayout>
                  <c:x val="5.0199283412954106E-2"/>
                  <c:y val="-6.0278587664433694E-3"/>
                </c:manualLayout>
              </c:layout>
              <c:showVal val="1"/>
            </c:dLbl>
            <c:dLbl>
              <c:idx val="3"/>
              <c:layout>
                <c:manualLayout>
                  <c:x val="-5.898551781283564E-2"/>
                  <c:y val="-1.5561334025949069E-2"/>
                </c:manualLayout>
              </c:layout>
              <c:showVal val="1"/>
            </c:dLbl>
            <c:dLbl>
              <c:idx val="4"/>
              <c:layout>
                <c:manualLayout>
                  <c:x val="0.10159004323593679"/>
                  <c:y val="-0.15518733654218611"/>
                </c:manualLayout>
              </c:layout>
              <c:showVal val="1"/>
            </c:dLbl>
            <c:dLbl>
              <c:idx val="5"/>
              <c:layout>
                <c:manualLayout>
                  <c:x val="0.14950127069214536"/>
                  <c:y val="0.10631570215921961"/>
                </c:manualLayout>
              </c:layout>
              <c:showVal val="1"/>
            </c:dLbl>
            <c:txPr>
              <a:bodyPr/>
              <a:lstStyle/>
              <a:p>
                <a:pPr>
                  <a:defRPr sz="2400" b="1"/>
                </a:pPr>
                <a:endParaRPr lang="ru-RU"/>
              </a:p>
            </c:txPr>
            <c:showVal val="1"/>
            <c:showLeaderLines val="1"/>
          </c:dLbls>
          <c:cat>
            <c:strRef>
              <c:f>Лист1!$A$2:$A$7</c:f>
              <c:strCache>
                <c:ptCount val="6"/>
                <c:pt idx="0">
                  <c:v>АКЦИЗЫ</c:v>
                </c:pt>
                <c:pt idx="1">
                  <c:v>НАЛОГ НА ДОХОДЫ ФИЗИЧЕСКИХ ЛИЦ</c:v>
                </c:pt>
                <c:pt idx="2">
                  <c:v>НАЛОГ НА СОВОКУПНЫЙ ДОХОД (ЕСН)</c:v>
                </c:pt>
                <c:pt idx="3">
                  <c:v>НАЛОГ НА ИМУЩЕСТВО ФИЗИЧЕСКИХ ЛИЦ</c:v>
                </c:pt>
                <c:pt idx="4">
                  <c:v>ТРАНСПОРТНЫЙ НАЛОГ С ФИЗИЧЕСКИХ ЛИЦ</c:v>
                </c:pt>
                <c:pt idx="5">
                  <c:v>ЗЕМЕЛЬНЫЙ НАЛОГ</c:v>
                </c:pt>
              </c:strCache>
            </c:strRef>
          </c:cat>
          <c:val>
            <c:numRef>
              <c:f>Лист1!$B$2:$B$7</c:f>
              <c:numCache>
                <c:formatCode>General</c:formatCode>
                <c:ptCount val="6"/>
                <c:pt idx="0">
                  <c:v>6837.9</c:v>
                </c:pt>
                <c:pt idx="1">
                  <c:v>60920</c:v>
                </c:pt>
                <c:pt idx="2">
                  <c:v>442</c:v>
                </c:pt>
                <c:pt idx="3">
                  <c:v>6920</c:v>
                </c:pt>
                <c:pt idx="4">
                  <c:v>18828</c:v>
                </c:pt>
                <c:pt idx="5">
                  <c:v>46720</c:v>
                </c:pt>
              </c:numCache>
            </c:numRef>
          </c:val>
        </c:ser>
        <c:firstSliceAng val="0"/>
      </c:pieChart>
    </c:plotArea>
    <c:legend>
      <c:legendPos val="r"/>
      <c:layout>
        <c:manualLayout>
          <c:xMode val="edge"/>
          <c:yMode val="edge"/>
          <c:x val="0.59931327074769347"/>
          <c:y val="0.15980037503340491"/>
          <c:w val="0.38182146428174746"/>
          <c:h val="0.81329064037929799"/>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smtClean="0"/>
              <a:t>2024 год – </a:t>
            </a:r>
            <a:r>
              <a:rPr lang="ru-RU" sz="2800" u="sng" dirty="0" smtClean="0">
                <a:solidFill>
                  <a:schemeClr val="accent1">
                    <a:lumMod val="75000"/>
                  </a:schemeClr>
                </a:solidFill>
              </a:rPr>
              <a:t>145611,8</a:t>
            </a:r>
            <a:r>
              <a:rPr lang="ru-RU" sz="2800" u="sng" baseline="0" dirty="0" smtClean="0"/>
              <a:t> тыс. руб.</a:t>
            </a:r>
            <a:endParaRPr lang="ru-RU" sz="2800" u="sng" dirty="0"/>
          </a:p>
        </c:rich>
      </c:tx>
      <c:layout/>
    </c:title>
    <c:plotArea>
      <c:layout/>
      <c:pieChart>
        <c:varyColors val="1"/>
        <c:ser>
          <c:idx val="0"/>
          <c:order val="0"/>
          <c:tx>
            <c:strRef>
              <c:f>Лист1!$B$1</c:f>
              <c:strCache>
                <c:ptCount val="1"/>
                <c:pt idx="0">
                  <c:v>2024 год</c:v>
                </c:pt>
              </c:strCache>
            </c:strRef>
          </c:tx>
          <c:dPt>
            <c:idx val="0"/>
            <c:spPr>
              <a:solidFill>
                <a:schemeClr val="tx2">
                  <a:lumMod val="75000"/>
                </a:schemeClr>
              </a:solidFill>
            </c:spPr>
          </c:dPt>
          <c:dPt>
            <c:idx val="2"/>
            <c:spPr>
              <a:solidFill>
                <a:srgbClr val="FFFF00"/>
              </a:solidFill>
            </c:spPr>
          </c:dPt>
          <c:dLbls>
            <c:dLbl>
              <c:idx val="0"/>
              <c:layout>
                <c:manualLayout>
                  <c:x val="4.5201632688960477E-2"/>
                  <c:y val="1.0849958112762251E-2"/>
                </c:manualLayout>
              </c:layout>
              <c:showVal val="1"/>
            </c:dLbl>
            <c:dLbl>
              <c:idx val="1"/>
              <c:layout>
                <c:manualLayout>
                  <c:x val="-0.18040408704588387"/>
                  <c:y val="-4.0867643835369678E-2"/>
                </c:manualLayout>
              </c:layout>
              <c:showVal val="1"/>
            </c:dLbl>
            <c:dLbl>
              <c:idx val="2"/>
              <c:layout>
                <c:manualLayout>
                  <c:x val="7.4448093730326306E-2"/>
                  <c:y val="-1.7348860637106396E-2"/>
                </c:manualLayout>
              </c:layout>
              <c:showVal val="1"/>
            </c:dLbl>
            <c:dLbl>
              <c:idx val="3"/>
              <c:layout>
                <c:manualLayout>
                  <c:x val="-5.1702009961856102E-2"/>
                  <c:y val="-6.0278587664433694E-3"/>
                </c:manualLayout>
              </c:layout>
              <c:showVal val="1"/>
            </c:dLbl>
            <c:dLbl>
              <c:idx val="4"/>
              <c:layout>
                <c:manualLayout>
                  <c:x val="9.4602046531866893E-2"/>
                  <c:y val="-0.15641129964538486"/>
                </c:manualLayout>
              </c:layout>
              <c:showVal val="1"/>
            </c:dLbl>
            <c:dLbl>
              <c:idx val="5"/>
              <c:layout>
                <c:manualLayout>
                  <c:x val="0.15544794791319494"/>
                  <c:y val="9.8639753240630956E-2"/>
                </c:manualLayout>
              </c:layout>
              <c:showVal val="1"/>
            </c:dLbl>
            <c:txPr>
              <a:bodyPr/>
              <a:lstStyle/>
              <a:p>
                <a:pPr>
                  <a:defRPr sz="2400" b="1"/>
                </a:pPr>
                <a:endParaRPr lang="ru-RU"/>
              </a:p>
            </c:txPr>
            <c:showVal val="1"/>
            <c:showLeaderLines val="1"/>
          </c:dLbls>
          <c:cat>
            <c:strRef>
              <c:f>Лист1!$A$2:$A$7</c:f>
              <c:strCache>
                <c:ptCount val="6"/>
                <c:pt idx="0">
                  <c:v>АКЦИЗЫ</c:v>
                </c:pt>
                <c:pt idx="1">
                  <c:v>НАЛОГ НА ДОХОДЫ ФИЗИЧЕСКИХ ЛИЦ</c:v>
                </c:pt>
                <c:pt idx="2">
                  <c:v>НАЛОГ НА СОВОКУПНЫЙ ДОХОД (ЕСН)</c:v>
                </c:pt>
                <c:pt idx="3">
                  <c:v>НАЛОГ НА ИМУЩЕСТВО ФИЗИЧЕСКИХ ЛИЦ</c:v>
                </c:pt>
                <c:pt idx="4">
                  <c:v>ТРАНСПОРТНЫЙ НАЛОГ С ФИЗИЧЕСКИХ ЛИЦ</c:v>
                </c:pt>
                <c:pt idx="5">
                  <c:v>ЗЕМЕЛЬНЫЙ НАЛОГ</c:v>
                </c:pt>
              </c:strCache>
            </c:strRef>
          </c:cat>
          <c:val>
            <c:numRef>
              <c:f>Лист1!$B$2:$B$7</c:f>
              <c:numCache>
                <c:formatCode>General</c:formatCode>
                <c:ptCount val="6"/>
                <c:pt idx="0">
                  <c:v>7219.8</c:v>
                </c:pt>
                <c:pt idx="1">
                  <c:v>64614</c:v>
                </c:pt>
                <c:pt idx="2">
                  <c:v>446</c:v>
                </c:pt>
                <c:pt idx="3">
                  <c:v>6885</c:v>
                </c:pt>
                <c:pt idx="4">
                  <c:v>19040</c:v>
                </c:pt>
                <c:pt idx="5">
                  <c:v>47407</c:v>
                </c:pt>
              </c:numCache>
            </c:numRef>
          </c:val>
        </c:ser>
        <c:firstSliceAng val="0"/>
      </c:pieChart>
    </c:plotArea>
    <c:legend>
      <c:legendPos val="r"/>
      <c:layout>
        <c:manualLayout>
          <c:xMode val="edge"/>
          <c:yMode val="edge"/>
          <c:x val="0.59931327074769336"/>
          <c:y val="0.15980037503340491"/>
          <c:w val="0.38182146428174757"/>
          <c:h val="0.8132906403792981"/>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0.25664</cdr:x>
      <cdr:y>0.26691</cdr:y>
    </cdr:from>
    <cdr:to>
      <cdr:x>0.38983</cdr:x>
      <cdr:y>0.43002</cdr:y>
    </cdr:to>
    <cdr:sp macro="" textlink="">
      <cdr:nvSpPr>
        <cdr:cNvPr id="2" name="Стрелка вправо 1"/>
        <cdr:cNvSpPr/>
      </cdr:nvSpPr>
      <cdr:spPr>
        <a:xfrm xmlns:a="http://schemas.openxmlformats.org/drawingml/2006/main">
          <a:off x="2088232" y="1296138"/>
          <a:ext cx="1083777" cy="792094"/>
        </a:xfrm>
        <a:prstGeom xmlns:a="http://schemas.openxmlformats.org/drawingml/2006/main" prst="right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ru-RU" sz="1600" b="1" dirty="0" smtClean="0">
              <a:solidFill>
                <a:schemeClr val="tx1"/>
              </a:solidFill>
            </a:rPr>
            <a:t>107,2 %</a:t>
          </a:r>
          <a:endParaRPr lang="ru-RU" sz="1600" b="1" dirty="0">
            <a:solidFill>
              <a:schemeClr val="tx1"/>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0.025</cdr:x>
      <cdr:y>0.67568</cdr:y>
    </cdr:from>
    <cdr:to>
      <cdr:x>0.44167</cdr:x>
      <cdr:y>0.97297</cdr:y>
    </cdr:to>
    <cdr:sp macro="" textlink="">
      <cdr:nvSpPr>
        <cdr:cNvPr id="2" name="Прямоугольник 1"/>
        <cdr:cNvSpPr/>
      </cdr:nvSpPr>
      <cdr:spPr>
        <a:xfrm xmlns:a="http://schemas.openxmlformats.org/drawingml/2006/main">
          <a:off x="216024" y="3600400"/>
          <a:ext cx="3600400" cy="1584176"/>
        </a:xfrm>
        <a:prstGeom xmlns:a="http://schemas.openxmlformats.org/drawingml/2006/main" prst="rect">
          <a:avLst/>
        </a:prstGeom>
        <a:solidFill xmlns:a="http://schemas.openxmlformats.org/drawingml/2006/main">
          <a:srgbClr val="FF0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600" b="1" dirty="0" smtClean="0">
              <a:solidFill>
                <a:schemeClr val="tx1"/>
              </a:solidFill>
            </a:rPr>
            <a:t>Расходы на обеспечение деятельности учреждения, на повышение оплаты труда, на реализацию мероприятий по модернизации библиотек в части комплектования книжных фондов</a:t>
          </a:r>
          <a:endParaRPr lang="ru-RU" sz="1600" b="1" dirty="0">
            <a:solidFill>
              <a:schemeClr val="tx1"/>
            </a:solidFill>
          </a:endParaRPr>
        </a:p>
      </cdr:txBody>
    </cdr:sp>
  </cdr:relSizeAnchor>
  <cdr:relSizeAnchor xmlns:cdr="http://schemas.openxmlformats.org/drawingml/2006/chartDrawing">
    <cdr:from>
      <cdr:x>0.54167</cdr:x>
      <cdr:y>0.74324</cdr:y>
    </cdr:from>
    <cdr:to>
      <cdr:x>0.95833</cdr:x>
      <cdr:y>0.91892</cdr:y>
    </cdr:to>
    <cdr:sp macro="" textlink="">
      <cdr:nvSpPr>
        <cdr:cNvPr id="3" name="Прямоугольник 2"/>
        <cdr:cNvSpPr/>
      </cdr:nvSpPr>
      <cdr:spPr>
        <a:xfrm xmlns:a="http://schemas.openxmlformats.org/drawingml/2006/main">
          <a:off x="4680520" y="3960440"/>
          <a:ext cx="3600399" cy="936104"/>
        </a:xfrm>
        <a:prstGeom xmlns:a="http://schemas.openxmlformats.org/drawingml/2006/main" prst="rect">
          <a:avLst/>
        </a:prstGeom>
        <a:solidFill xmlns:a="http://schemas.openxmlformats.org/drawingml/2006/main">
          <a:schemeClr val="accent6">
            <a:lumMod val="40000"/>
            <a:lumOff val="60000"/>
          </a:schemeClr>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600" b="1" dirty="0" smtClean="0">
              <a:solidFill>
                <a:schemeClr val="tx1"/>
              </a:solidFill>
            </a:rPr>
            <a:t>Расходы  на обеспечение деятельности учреждения, на повышение оплаты труда</a:t>
          </a:r>
          <a:endParaRPr lang="ru-RU" sz="1600" b="1"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0.60833</cdr:x>
      <cdr:y>0.91892</cdr:y>
    </cdr:from>
    <cdr:to>
      <cdr:x>0.89167</cdr:x>
      <cdr:y>1</cdr:y>
    </cdr:to>
    <cdr:sp macro="" textlink="">
      <cdr:nvSpPr>
        <cdr:cNvPr id="2" name="Прямоугольник 1"/>
        <cdr:cNvSpPr/>
      </cdr:nvSpPr>
      <cdr:spPr>
        <a:xfrm xmlns:a="http://schemas.openxmlformats.org/drawingml/2006/main">
          <a:off x="5256584" y="4896544"/>
          <a:ext cx="2448272" cy="432048"/>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r>
            <a:rPr lang="ru-RU" sz="1400" b="1" dirty="0" smtClean="0">
              <a:solidFill>
                <a:sysClr val="windowText" lastClr="000000"/>
              </a:solidFill>
            </a:rPr>
            <a:t>С организаций – 27800</a:t>
          </a:r>
          <a:r>
            <a:rPr lang="ru-RU" sz="1400" b="1" dirty="0" smtClean="0"/>
            <a:t>  </a:t>
          </a:r>
        </a:p>
        <a:p xmlns:a="http://schemas.openxmlformats.org/drawingml/2006/main">
          <a:r>
            <a:rPr lang="ru-RU" sz="1400" b="1" dirty="0" smtClean="0">
              <a:solidFill>
                <a:sysClr val="windowText" lastClr="000000"/>
              </a:solidFill>
            </a:rPr>
            <a:t>С физических лиц – 18920</a:t>
          </a:r>
          <a:endParaRPr lang="ru-RU" sz="1400" b="1" dirty="0">
            <a:solidFill>
              <a:sysClr val="windowText" lastClr="0000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0.60833</cdr:x>
      <cdr:y>0.91892</cdr:y>
    </cdr:from>
    <cdr:to>
      <cdr:x>0.89167</cdr:x>
      <cdr:y>1</cdr:y>
    </cdr:to>
    <cdr:sp macro="" textlink="">
      <cdr:nvSpPr>
        <cdr:cNvPr id="2" name="Прямоугольник 1"/>
        <cdr:cNvSpPr/>
      </cdr:nvSpPr>
      <cdr:spPr>
        <a:xfrm xmlns:a="http://schemas.openxmlformats.org/drawingml/2006/main">
          <a:off x="5256584" y="4896544"/>
          <a:ext cx="2448272" cy="432048"/>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r>
            <a:rPr lang="ru-RU" sz="1400" b="1" dirty="0" smtClean="0">
              <a:solidFill>
                <a:sysClr val="windowText" lastClr="000000"/>
              </a:solidFill>
            </a:rPr>
            <a:t>С организаций – 28500</a:t>
          </a:r>
          <a:endParaRPr lang="ru-RU" sz="1400" b="1" dirty="0" smtClean="0"/>
        </a:p>
        <a:p xmlns:a="http://schemas.openxmlformats.org/drawingml/2006/main">
          <a:r>
            <a:rPr lang="ru-RU" sz="1400" b="1" dirty="0" smtClean="0">
              <a:solidFill>
                <a:sysClr val="windowText" lastClr="000000"/>
              </a:solidFill>
            </a:rPr>
            <a:t>С физических лиц – 18907</a:t>
          </a:r>
          <a:endParaRPr lang="ru-RU" sz="1400" b="1" dirty="0">
            <a:solidFill>
              <a:sysClr val="windowText" lastClr="000000"/>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0.60833</cdr:x>
      <cdr:y>0.91892</cdr:y>
    </cdr:from>
    <cdr:to>
      <cdr:x>0.89167</cdr:x>
      <cdr:y>1</cdr:y>
    </cdr:to>
    <cdr:sp macro="" textlink="">
      <cdr:nvSpPr>
        <cdr:cNvPr id="2" name="Прямоугольник 1"/>
        <cdr:cNvSpPr/>
      </cdr:nvSpPr>
      <cdr:spPr>
        <a:xfrm xmlns:a="http://schemas.openxmlformats.org/drawingml/2006/main">
          <a:off x="5256584" y="4896544"/>
          <a:ext cx="2448272" cy="432048"/>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r>
            <a:rPr lang="ru-RU" sz="1400" b="1" dirty="0" smtClean="0">
              <a:solidFill>
                <a:sysClr val="windowText" lastClr="000000"/>
              </a:solidFill>
            </a:rPr>
            <a:t>С организаций – 29138</a:t>
          </a:r>
          <a:r>
            <a:rPr lang="ru-RU" sz="1400" b="1" dirty="0" smtClean="0"/>
            <a:t>  </a:t>
          </a:r>
        </a:p>
        <a:p xmlns:a="http://schemas.openxmlformats.org/drawingml/2006/main">
          <a:r>
            <a:rPr lang="ru-RU" sz="1400" b="1" dirty="0" smtClean="0">
              <a:solidFill>
                <a:sysClr val="windowText" lastClr="000000"/>
              </a:solidFill>
            </a:rPr>
            <a:t>С физических лиц – 18359</a:t>
          </a:r>
          <a:endParaRPr lang="ru-RU" sz="1400" b="1" dirty="0">
            <a:solidFill>
              <a:sysClr val="windowText" lastClr="000000"/>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0.44167</cdr:x>
      <cdr:y>0.37838</cdr:y>
    </cdr:from>
    <cdr:to>
      <cdr:x>1</cdr:x>
      <cdr:y>0.48649</cdr:y>
    </cdr:to>
    <cdr:sp macro="" textlink="">
      <cdr:nvSpPr>
        <cdr:cNvPr id="2" name="Прямоугольник 1"/>
        <cdr:cNvSpPr/>
      </cdr:nvSpPr>
      <cdr:spPr>
        <a:xfrm xmlns:a="http://schemas.openxmlformats.org/drawingml/2006/main">
          <a:off x="3816424" y="2016224"/>
          <a:ext cx="4824536" cy="576064"/>
        </a:xfrm>
        <a:prstGeom xmlns:a="http://schemas.openxmlformats.org/drawingml/2006/main" prst="rect">
          <a:avLst/>
        </a:prstGeom>
        <a:solidFill xmlns:a="http://schemas.openxmlformats.org/drawingml/2006/main">
          <a:srgbClr val="FFC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400" b="1" dirty="0" smtClean="0">
              <a:solidFill>
                <a:schemeClr val="tx1"/>
              </a:solidFill>
            </a:rPr>
            <a:t>Расходы по созданию условий для пассажирских перевозок на городских маршрутах</a:t>
          </a:r>
          <a:endParaRPr lang="ru-RU" sz="1400" b="1" dirty="0">
            <a:solidFill>
              <a:schemeClr val="tx1"/>
            </a:solidFill>
          </a:endParaRPr>
        </a:p>
      </cdr:txBody>
    </cdr:sp>
  </cdr:relSizeAnchor>
  <cdr:relSizeAnchor xmlns:cdr="http://schemas.openxmlformats.org/drawingml/2006/chartDrawing">
    <cdr:from>
      <cdr:x>0.44167</cdr:x>
      <cdr:y>0.51351</cdr:y>
    </cdr:from>
    <cdr:to>
      <cdr:x>1</cdr:x>
      <cdr:y>0.97297</cdr:y>
    </cdr:to>
    <cdr:sp macro="" textlink="">
      <cdr:nvSpPr>
        <cdr:cNvPr id="3" name="Прямоугольник 2"/>
        <cdr:cNvSpPr/>
      </cdr:nvSpPr>
      <cdr:spPr>
        <a:xfrm xmlns:a="http://schemas.openxmlformats.org/drawingml/2006/main">
          <a:off x="3816424" y="2736304"/>
          <a:ext cx="4824536" cy="2448272"/>
        </a:xfrm>
        <a:prstGeom xmlns:a="http://schemas.openxmlformats.org/drawingml/2006/main" prst="rect">
          <a:avLst/>
        </a:prstGeom>
        <a:solidFill xmlns:a="http://schemas.openxmlformats.org/drawingml/2006/main">
          <a:schemeClr val="accent5">
            <a:lumMod val="75000"/>
          </a:schemeClr>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b="1" dirty="0" smtClean="0"/>
            <a:t> </a:t>
          </a:r>
          <a:r>
            <a:rPr lang="ru-RU" sz="1400" b="1" dirty="0" smtClean="0">
              <a:solidFill>
                <a:schemeClr val="tx1"/>
              </a:solidFill>
            </a:rPr>
            <a:t>Содержание и текущий ремонт дорог, в том числе за счет акцизов, капитальный ремонт и ремонт дорог за счет транспортного налога, осуществление дорожной деятельности в отношении автодорог за счет средств областного бюджета, строительный контроль, устройство пешеходных ограждений на автодорогах и пешеходных переходах, расходы на реализацию регионального проекта "Капитальный ремонт и строительство объектов ЖКХ Киржачского района и г.Киржач", </a:t>
          </a:r>
          <a:r>
            <a:rPr lang="ru-RU" sz="1400" b="1" dirty="0">
              <a:solidFill>
                <a:schemeClr val="tx1"/>
              </a:solidFill>
            </a:rPr>
            <a:t> </a:t>
          </a:r>
          <a:r>
            <a:rPr lang="ru-RU" sz="1400" b="1" dirty="0" smtClean="0">
              <a:solidFill>
                <a:schemeClr val="tx1"/>
              </a:solidFill>
            </a:rPr>
            <a:t>расходы по обеспечению территорий документацией для осуществления градостроительной деятельности</a:t>
          </a:r>
          <a:endParaRPr lang="ru-RU" sz="1400" b="1" dirty="0">
            <a:solidFill>
              <a:schemeClr val="tx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0.44167</cdr:x>
      <cdr:y>0.37838</cdr:y>
    </cdr:from>
    <cdr:to>
      <cdr:x>1</cdr:x>
      <cdr:y>0.48649</cdr:y>
    </cdr:to>
    <cdr:sp macro="" textlink="">
      <cdr:nvSpPr>
        <cdr:cNvPr id="2" name="Прямоугольник 1"/>
        <cdr:cNvSpPr/>
      </cdr:nvSpPr>
      <cdr:spPr>
        <a:xfrm xmlns:a="http://schemas.openxmlformats.org/drawingml/2006/main">
          <a:off x="3816424" y="2016224"/>
          <a:ext cx="4824536" cy="576064"/>
        </a:xfrm>
        <a:prstGeom xmlns:a="http://schemas.openxmlformats.org/drawingml/2006/main" prst="rect">
          <a:avLst/>
        </a:prstGeom>
        <a:solidFill xmlns:a="http://schemas.openxmlformats.org/drawingml/2006/main">
          <a:srgbClr val="FFC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400" b="1" dirty="0" smtClean="0">
              <a:solidFill>
                <a:schemeClr val="tx1"/>
              </a:solidFill>
            </a:rPr>
            <a:t>Расходы по созданию условий для пассажирских перевозок на городских маршрутах</a:t>
          </a:r>
          <a:endParaRPr lang="ru-RU" sz="1400" b="1" dirty="0">
            <a:solidFill>
              <a:schemeClr val="tx1"/>
            </a:solidFill>
          </a:endParaRPr>
        </a:p>
      </cdr:txBody>
    </cdr:sp>
  </cdr:relSizeAnchor>
  <cdr:relSizeAnchor xmlns:cdr="http://schemas.openxmlformats.org/drawingml/2006/chartDrawing">
    <cdr:from>
      <cdr:x>0.44167</cdr:x>
      <cdr:y>0.51351</cdr:y>
    </cdr:from>
    <cdr:to>
      <cdr:x>1</cdr:x>
      <cdr:y>0.97297</cdr:y>
    </cdr:to>
    <cdr:sp macro="" textlink="">
      <cdr:nvSpPr>
        <cdr:cNvPr id="3" name="Прямоугольник 2"/>
        <cdr:cNvSpPr/>
      </cdr:nvSpPr>
      <cdr:spPr>
        <a:xfrm xmlns:a="http://schemas.openxmlformats.org/drawingml/2006/main">
          <a:off x="3816424" y="2736304"/>
          <a:ext cx="4824536" cy="2448272"/>
        </a:xfrm>
        <a:prstGeom xmlns:a="http://schemas.openxmlformats.org/drawingml/2006/main" prst="rect">
          <a:avLst/>
        </a:prstGeom>
        <a:solidFill xmlns:a="http://schemas.openxmlformats.org/drawingml/2006/main">
          <a:schemeClr val="accent5">
            <a:lumMod val="75000"/>
          </a:schemeClr>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b="1" dirty="0" smtClean="0"/>
            <a:t> </a:t>
          </a:r>
          <a:r>
            <a:rPr lang="ru-RU" sz="1400" b="1" dirty="0" smtClean="0">
              <a:solidFill>
                <a:schemeClr val="tx1"/>
              </a:solidFill>
            </a:rPr>
            <a:t>Содержание и текущий ремонт дорог, в том числе за счет акцизов, капитальный ремонт и ремонт дорог за счет транспортного налога, осуществление дорожной деятельности в отношении автодорог за счет средств областного бюджета, строительный контроль, устройство пешеходных ограждений на автодорогах и пешеходных переходах, расходы на реализацию регионального проекта "Капитальный ремонт и строительство объектов ЖКХ Киржачского района и г.Киржач", </a:t>
          </a:r>
          <a:r>
            <a:rPr lang="ru-RU" sz="1400" b="1" dirty="0">
              <a:solidFill>
                <a:schemeClr val="tx1"/>
              </a:solidFill>
            </a:rPr>
            <a:t> </a:t>
          </a:r>
          <a:r>
            <a:rPr lang="ru-RU" sz="1400" b="1" dirty="0" smtClean="0">
              <a:solidFill>
                <a:schemeClr val="tx1"/>
              </a:solidFill>
            </a:rPr>
            <a:t>расходы по обеспечению территорий документацией для осуществления градостроительной деятельности</a:t>
          </a:r>
          <a:endParaRPr lang="ru-RU" sz="1400" b="1" dirty="0">
            <a:solidFill>
              <a:schemeClr val="tx1"/>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0.44167</cdr:x>
      <cdr:y>0.37838</cdr:y>
    </cdr:from>
    <cdr:to>
      <cdr:x>1</cdr:x>
      <cdr:y>0.48649</cdr:y>
    </cdr:to>
    <cdr:sp macro="" textlink="">
      <cdr:nvSpPr>
        <cdr:cNvPr id="2" name="Прямоугольник 1"/>
        <cdr:cNvSpPr/>
      </cdr:nvSpPr>
      <cdr:spPr>
        <a:xfrm xmlns:a="http://schemas.openxmlformats.org/drawingml/2006/main">
          <a:off x="3816424" y="2016224"/>
          <a:ext cx="4824536" cy="576064"/>
        </a:xfrm>
        <a:prstGeom xmlns:a="http://schemas.openxmlformats.org/drawingml/2006/main" prst="rect">
          <a:avLst/>
        </a:prstGeom>
        <a:solidFill xmlns:a="http://schemas.openxmlformats.org/drawingml/2006/main">
          <a:srgbClr val="FFC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400" b="1" dirty="0" smtClean="0">
              <a:solidFill>
                <a:schemeClr val="tx1"/>
              </a:solidFill>
            </a:rPr>
            <a:t>Расходы по созданию условий для пассажирских перевозок на городских маршрутах</a:t>
          </a:r>
          <a:endParaRPr lang="ru-RU" sz="1400" b="1" dirty="0">
            <a:solidFill>
              <a:schemeClr val="tx1"/>
            </a:solidFill>
          </a:endParaRPr>
        </a:p>
      </cdr:txBody>
    </cdr:sp>
  </cdr:relSizeAnchor>
  <cdr:relSizeAnchor xmlns:cdr="http://schemas.openxmlformats.org/drawingml/2006/chartDrawing">
    <cdr:from>
      <cdr:x>0.44167</cdr:x>
      <cdr:y>0.51351</cdr:y>
    </cdr:from>
    <cdr:to>
      <cdr:x>1</cdr:x>
      <cdr:y>0.97297</cdr:y>
    </cdr:to>
    <cdr:sp macro="" textlink="">
      <cdr:nvSpPr>
        <cdr:cNvPr id="3" name="Прямоугольник 2"/>
        <cdr:cNvSpPr/>
      </cdr:nvSpPr>
      <cdr:spPr>
        <a:xfrm xmlns:a="http://schemas.openxmlformats.org/drawingml/2006/main">
          <a:off x="3816424" y="2736304"/>
          <a:ext cx="4824536" cy="2448272"/>
        </a:xfrm>
        <a:prstGeom xmlns:a="http://schemas.openxmlformats.org/drawingml/2006/main" prst="rect">
          <a:avLst/>
        </a:prstGeom>
        <a:solidFill xmlns:a="http://schemas.openxmlformats.org/drawingml/2006/main">
          <a:schemeClr val="accent5">
            <a:lumMod val="75000"/>
          </a:schemeClr>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b="1" dirty="0" smtClean="0"/>
            <a:t> </a:t>
          </a:r>
          <a:r>
            <a:rPr lang="ru-RU" sz="1400" b="1" dirty="0" smtClean="0">
              <a:solidFill>
                <a:schemeClr val="tx1"/>
              </a:solidFill>
            </a:rPr>
            <a:t>Содержание и текущий ремонт дорог, в том числе за счет акцизов, капитальный ремонт и ремонт дорог за счет транспортного налога, осуществление дорожной деятельности в отношении автодорог за счет средств областного бюджета, строительный контроль, устройство пешеходных ограждений на автодорогах и пешеходных переходах, расходы на реализацию регионального проекта "Капитальный ремонт и строительство объектов ЖКХ Киржачского района и г.Киржач", </a:t>
          </a:r>
          <a:r>
            <a:rPr lang="ru-RU" sz="1400" b="1" dirty="0">
              <a:solidFill>
                <a:schemeClr val="tx1"/>
              </a:solidFill>
            </a:rPr>
            <a:t> </a:t>
          </a:r>
          <a:r>
            <a:rPr lang="ru-RU" sz="1400" b="1" dirty="0" smtClean="0">
              <a:solidFill>
                <a:schemeClr val="tx1"/>
              </a:solidFill>
            </a:rPr>
            <a:t>расходы по обеспечению территорий документацией для осуществления градостроительной деятельности</a:t>
          </a:r>
          <a:endParaRPr lang="ru-RU" sz="1400" b="1" dirty="0">
            <a:solidFill>
              <a:schemeClr val="tx1"/>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0.025</cdr:x>
      <cdr:y>0.67568</cdr:y>
    </cdr:from>
    <cdr:to>
      <cdr:x>0.44167</cdr:x>
      <cdr:y>0.97297</cdr:y>
    </cdr:to>
    <cdr:sp macro="" textlink="">
      <cdr:nvSpPr>
        <cdr:cNvPr id="2" name="Прямоугольник 1"/>
        <cdr:cNvSpPr/>
      </cdr:nvSpPr>
      <cdr:spPr>
        <a:xfrm xmlns:a="http://schemas.openxmlformats.org/drawingml/2006/main">
          <a:off x="216024" y="3600400"/>
          <a:ext cx="3600400" cy="1584176"/>
        </a:xfrm>
        <a:prstGeom xmlns:a="http://schemas.openxmlformats.org/drawingml/2006/main" prst="rect">
          <a:avLst/>
        </a:prstGeom>
        <a:solidFill xmlns:a="http://schemas.openxmlformats.org/drawingml/2006/main">
          <a:srgbClr val="FF0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600" b="1" dirty="0" smtClean="0">
              <a:solidFill>
                <a:schemeClr val="tx1"/>
              </a:solidFill>
            </a:rPr>
            <a:t>Расходы на обеспечение деятельности учреждения, на повышение оплаты труда, на реализацию мероприятий по модернизации библиотек в части комплектования книжных фондов</a:t>
          </a:r>
          <a:endParaRPr lang="ru-RU" sz="1600" b="1" dirty="0">
            <a:solidFill>
              <a:schemeClr val="tx1"/>
            </a:solidFill>
          </a:endParaRPr>
        </a:p>
      </cdr:txBody>
    </cdr:sp>
  </cdr:relSizeAnchor>
  <cdr:relSizeAnchor xmlns:cdr="http://schemas.openxmlformats.org/drawingml/2006/chartDrawing">
    <cdr:from>
      <cdr:x>0.54167</cdr:x>
      <cdr:y>0.74324</cdr:y>
    </cdr:from>
    <cdr:to>
      <cdr:x>0.95833</cdr:x>
      <cdr:y>0.91892</cdr:y>
    </cdr:to>
    <cdr:sp macro="" textlink="">
      <cdr:nvSpPr>
        <cdr:cNvPr id="3" name="Прямоугольник 2"/>
        <cdr:cNvSpPr/>
      </cdr:nvSpPr>
      <cdr:spPr>
        <a:xfrm xmlns:a="http://schemas.openxmlformats.org/drawingml/2006/main">
          <a:off x="4680520" y="3960440"/>
          <a:ext cx="3600399" cy="936104"/>
        </a:xfrm>
        <a:prstGeom xmlns:a="http://schemas.openxmlformats.org/drawingml/2006/main" prst="rect">
          <a:avLst/>
        </a:prstGeom>
        <a:solidFill xmlns:a="http://schemas.openxmlformats.org/drawingml/2006/main">
          <a:schemeClr val="accent6">
            <a:lumMod val="40000"/>
            <a:lumOff val="60000"/>
          </a:schemeClr>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600" b="1" dirty="0" smtClean="0">
              <a:solidFill>
                <a:schemeClr val="tx1"/>
              </a:solidFill>
            </a:rPr>
            <a:t>Расходы  на обеспечение деятельности учреждения, на повышение оплаты труда</a:t>
          </a:r>
          <a:endParaRPr lang="ru-RU" sz="1600" b="1" dirty="0">
            <a:solidFill>
              <a:schemeClr val="tx1"/>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0.025</cdr:x>
      <cdr:y>0.67568</cdr:y>
    </cdr:from>
    <cdr:to>
      <cdr:x>0.44167</cdr:x>
      <cdr:y>0.97297</cdr:y>
    </cdr:to>
    <cdr:sp macro="" textlink="">
      <cdr:nvSpPr>
        <cdr:cNvPr id="2" name="Прямоугольник 1"/>
        <cdr:cNvSpPr/>
      </cdr:nvSpPr>
      <cdr:spPr>
        <a:xfrm xmlns:a="http://schemas.openxmlformats.org/drawingml/2006/main">
          <a:off x="216024" y="3600400"/>
          <a:ext cx="3600400" cy="1584176"/>
        </a:xfrm>
        <a:prstGeom xmlns:a="http://schemas.openxmlformats.org/drawingml/2006/main" prst="rect">
          <a:avLst/>
        </a:prstGeom>
        <a:solidFill xmlns:a="http://schemas.openxmlformats.org/drawingml/2006/main">
          <a:srgbClr val="FF0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600" b="1" dirty="0" smtClean="0">
              <a:solidFill>
                <a:schemeClr val="tx1"/>
              </a:solidFill>
            </a:rPr>
            <a:t>Расходы на обеспечение деятельности учреждения, на повышение оплаты труда, на реализацию мероприятий по модернизации библиотек в части комплектования книжных фондов</a:t>
          </a:r>
          <a:endParaRPr lang="ru-RU" sz="1600" b="1" dirty="0">
            <a:solidFill>
              <a:schemeClr val="tx1"/>
            </a:solidFill>
          </a:endParaRPr>
        </a:p>
      </cdr:txBody>
    </cdr:sp>
  </cdr:relSizeAnchor>
  <cdr:relSizeAnchor xmlns:cdr="http://schemas.openxmlformats.org/drawingml/2006/chartDrawing">
    <cdr:from>
      <cdr:x>0.54167</cdr:x>
      <cdr:y>0.74324</cdr:y>
    </cdr:from>
    <cdr:to>
      <cdr:x>0.95833</cdr:x>
      <cdr:y>0.91892</cdr:y>
    </cdr:to>
    <cdr:sp macro="" textlink="">
      <cdr:nvSpPr>
        <cdr:cNvPr id="3" name="Прямоугольник 2"/>
        <cdr:cNvSpPr/>
      </cdr:nvSpPr>
      <cdr:spPr>
        <a:xfrm xmlns:a="http://schemas.openxmlformats.org/drawingml/2006/main">
          <a:off x="4680520" y="3960440"/>
          <a:ext cx="3600399" cy="936104"/>
        </a:xfrm>
        <a:prstGeom xmlns:a="http://schemas.openxmlformats.org/drawingml/2006/main" prst="rect">
          <a:avLst/>
        </a:prstGeom>
        <a:solidFill xmlns:a="http://schemas.openxmlformats.org/drawingml/2006/main">
          <a:schemeClr val="accent6">
            <a:lumMod val="40000"/>
            <a:lumOff val="60000"/>
          </a:schemeClr>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600" b="1" dirty="0" smtClean="0">
              <a:solidFill>
                <a:schemeClr val="tx1"/>
              </a:solidFill>
            </a:rPr>
            <a:t>Расходы  на обеспечение деятельности учреждения, на повышение оплаты труда</a:t>
          </a:r>
          <a:endParaRPr lang="ru-RU" sz="1600" b="1"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5F3483D9-0D46-4F1F-9AF5-2D1F9C298941}" type="datetimeFigureOut">
              <a:rPr lang="ru-RU" smtClean="0"/>
              <a:pPr/>
              <a:t>11.04.2024</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05F8CC38-5A2C-489A-8B61-E560E81C7EB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F8CC38-5A2C-489A-8B61-E560E81C7EB1}"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F8CC38-5A2C-489A-8B61-E560E81C7EB1}"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F8CC38-5A2C-489A-8B61-E560E81C7EB1}" type="slidenum">
              <a:rPr lang="ru-RU" smtClean="0"/>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F8CC38-5A2C-489A-8B61-E560E81C7EB1}" type="slidenum">
              <a:rPr lang="ru-RU" smtClean="0"/>
              <a:pPr/>
              <a:t>24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F8CC38-5A2C-489A-8B61-E560E81C7EB1}" type="slidenum">
              <a:rPr lang="ru-RU" smtClean="0"/>
              <a:pPr/>
              <a:t>31</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F8CC38-5A2C-489A-8B61-E560E81C7EB1}" type="slidenum">
              <a:rPr lang="ru-RU" smtClean="0"/>
              <a:pPr/>
              <a:t>37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D69CAE6-013F-41B2-8010-4048842D2A5F}" type="datetimeFigureOut">
              <a:rPr lang="ru-RU" smtClean="0"/>
              <a:pPr/>
              <a:t>11.04.2024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69CAE6-013F-41B2-8010-4048842D2A5F}" type="datetimeFigureOut">
              <a:rPr lang="ru-RU" smtClean="0"/>
              <a:pPr/>
              <a:t>11.04.2024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69CAE6-013F-41B2-8010-4048842D2A5F}" type="datetimeFigureOut">
              <a:rPr lang="ru-RU" smtClean="0"/>
              <a:pPr/>
              <a:t>11.04.2024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69CAE6-013F-41B2-8010-4048842D2A5F}" type="datetimeFigureOut">
              <a:rPr lang="ru-RU" smtClean="0"/>
              <a:pPr/>
              <a:t>11.04.2024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D69CAE6-013F-41B2-8010-4048842D2A5F}" type="datetimeFigureOut">
              <a:rPr lang="ru-RU" smtClean="0"/>
              <a:pPr/>
              <a:t>11.04.2024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D69CAE6-013F-41B2-8010-4048842D2A5F}" type="datetimeFigureOut">
              <a:rPr lang="ru-RU" smtClean="0"/>
              <a:pPr/>
              <a:t>11.04.2024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D69CAE6-013F-41B2-8010-4048842D2A5F}" type="datetimeFigureOut">
              <a:rPr lang="ru-RU" smtClean="0"/>
              <a:pPr/>
              <a:t>11.04.2024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D69CAE6-013F-41B2-8010-4048842D2A5F}" type="datetimeFigureOut">
              <a:rPr lang="ru-RU" smtClean="0"/>
              <a:pPr/>
              <a:t>11.04.2024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69CAE6-013F-41B2-8010-4048842D2A5F}" type="datetimeFigureOut">
              <a:rPr lang="ru-RU" smtClean="0"/>
              <a:pPr/>
              <a:t>11.04.2024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69CAE6-013F-41B2-8010-4048842D2A5F}" type="datetimeFigureOut">
              <a:rPr lang="ru-RU" smtClean="0"/>
              <a:pPr/>
              <a:t>11.04.2024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69CAE6-013F-41B2-8010-4048842D2A5F}" type="datetimeFigureOut">
              <a:rPr lang="ru-RU" smtClean="0"/>
              <a:pPr/>
              <a:t>11.04.2024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9CAE6-013F-41B2-8010-4048842D2A5F}" type="datetimeFigureOut">
              <a:rPr lang="ru-RU" smtClean="0"/>
              <a:pPr/>
              <a:t>11.04.2024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069C4-8E04-49D6-87BD-F695C0FE82E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chart" Target="../charts/chart4.xml"/></Relationships>
</file>

<file path=ppt/slides/_rels/slide3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60648"/>
            <a:ext cx="7772400" cy="1470025"/>
          </a:xfrm>
        </p:spPr>
        <p:txBody>
          <a:bodyPr/>
          <a:lstStyle/>
          <a:p>
            <a:r>
              <a:rPr lang="ru-RU" dirty="0" smtClean="0">
                <a:latin typeface="Segoe UI Black" pitchFamily="34" charset="0"/>
                <a:ea typeface="Segoe UI Black" pitchFamily="34" charset="0"/>
              </a:rPr>
              <a:t>Бюджет города Киржача</a:t>
            </a:r>
            <a:endParaRPr lang="ru-RU" dirty="0">
              <a:latin typeface="Segoe UI Black" pitchFamily="34" charset="0"/>
              <a:ea typeface="Segoe UI Black" pitchFamily="34" charset="0"/>
            </a:endParaRPr>
          </a:p>
        </p:txBody>
      </p:sp>
      <p:sp>
        <p:nvSpPr>
          <p:cNvPr id="3" name="Подзаголовок 2"/>
          <p:cNvSpPr>
            <a:spLocks noGrp="1"/>
          </p:cNvSpPr>
          <p:nvPr>
            <p:ph type="subTitle" idx="1"/>
          </p:nvPr>
        </p:nvSpPr>
        <p:spPr>
          <a:xfrm>
            <a:off x="1475656" y="1556792"/>
            <a:ext cx="6400800" cy="622920"/>
          </a:xfrm>
        </p:spPr>
        <p:txBody>
          <a:bodyPr/>
          <a:lstStyle/>
          <a:p>
            <a:r>
              <a:rPr lang="ru-RU" dirty="0">
                <a:solidFill>
                  <a:schemeClr val="tx1"/>
                </a:solidFill>
                <a:latin typeface="Segoe UI Black" pitchFamily="34" charset="0"/>
                <a:ea typeface="Segoe UI Black" pitchFamily="34" charset="0"/>
              </a:rPr>
              <a:t>н</a:t>
            </a:r>
            <a:r>
              <a:rPr lang="ru-RU" dirty="0" smtClean="0">
                <a:solidFill>
                  <a:schemeClr val="tx1"/>
                </a:solidFill>
                <a:latin typeface="Segoe UI Black" pitchFamily="34" charset="0"/>
                <a:ea typeface="Segoe UI Black" pitchFamily="34" charset="0"/>
              </a:rPr>
              <a:t>а 2023-2025 годы</a:t>
            </a:r>
            <a:endParaRPr lang="ru-RU" dirty="0">
              <a:solidFill>
                <a:schemeClr val="tx1"/>
              </a:solidFill>
              <a:latin typeface="Segoe UI Black" pitchFamily="34" charset="0"/>
              <a:ea typeface="Segoe UI Black" pitchFamily="34" charset="0"/>
            </a:endParaRPr>
          </a:p>
        </p:txBody>
      </p:sp>
      <p:pic>
        <p:nvPicPr>
          <p:cNvPr id="4" name="Рисунок 3" descr="symbolic.jpg"/>
          <p:cNvPicPr>
            <a:picLocks noChangeAspect="1"/>
          </p:cNvPicPr>
          <p:nvPr/>
        </p:nvPicPr>
        <p:blipFill>
          <a:blip r:embed="rId2" cstate="print"/>
          <a:stretch>
            <a:fillRect/>
          </a:stretch>
        </p:blipFill>
        <p:spPr>
          <a:xfrm>
            <a:off x="2555776" y="2708920"/>
            <a:ext cx="4176464" cy="227809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СТРУКТУРА НЕНАЛОГОВЫХ ДОХОДОВ</a:t>
            </a:r>
          </a:p>
          <a:p>
            <a:pPr algn="ctr"/>
            <a:r>
              <a:rPr lang="ru-RU" sz="2400" b="1" dirty="0" smtClean="0"/>
              <a:t>БЮДЖЕТА ГОРОДА КИРЖАЧА НА 2024-2026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БЕЗВОЗМЕЗДНЫЕ ПОСТУПЛЕНИЯ ДОХОДОВ</a:t>
            </a:r>
          </a:p>
          <a:p>
            <a:pPr algn="ctr"/>
            <a:r>
              <a:rPr lang="ru-RU" sz="2400" b="1" dirty="0" smtClean="0"/>
              <a:t>БЮДЖЕТА ГОРОДА КИРЖАЧА НА 2023-2025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sp>
        <p:nvSpPr>
          <p:cNvPr id="5" name="Прямоугольник 4"/>
          <p:cNvSpPr/>
          <p:nvPr/>
        </p:nvSpPr>
        <p:spPr>
          <a:xfrm>
            <a:off x="7271792" y="980728"/>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graphicFrame>
        <p:nvGraphicFramePr>
          <p:cNvPr id="6" name="Диаграмма 5"/>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sp>
        <p:nvSpPr>
          <p:cNvPr id="10" name="Прямоугольник 9"/>
          <p:cNvSpPr/>
          <p:nvPr/>
        </p:nvSpPr>
        <p:spPr>
          <a:xfrm>
            <a:off x="4716016" y="3573016"/>
            <a:ext cx="4427984"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75000"/>
                  </a:schemeClr>
                </a:solidFill>
              </a:rPr>
              <a:t>Субсидия на осуществление дорожной деятельности в отношении автодорог общего пользования</a:t>
            </a:r>
            <a:endParaRPr lang="ru-RU" b="1" dirty="0">
              <a:solidFill>
                <a:schemeClr val="tx2">
                  <a:lumMod val="75000"/>
                </a:schemeClr>
              </a:solidFill>
            </a:endParaRPr>
          </a:p>
        </p:txBody>
      </p:sp>
      <p:sp>
        <p:nvSpPr>
          <p:cNvPr id="12" name="Прямоугольник 11"/>
          <p:cNvSpPr/>
          <p:nvPr/>
        </p:nvSpPr>
        <p:spPr>
          <a:xfrm>
            <a:off x="4716016" y="1124744"/>
            <a:ext cx="4427984"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75000"/>
                  </a:schemeClr>
                </a:solidFill>
              </a:rPr>
              <a:t>Субсидия на обеспечение мероприятий по переселению граждан из аварийного жилищного фонда за счет средств Фонда содействия реформированию ЖКХ</a:t>
            </a:r>
            <a:endParaRPr lang="ru-RU" b="1" dirty="0">
              <a:solidFill>
                <a:schemeClr val="tx2">
                  <a:lumMod val="75000"/>
                </a:schemeClr>
              </a:solidFill>
            </a:endParaRPr>
          </a:p>
        </p:txBody>
      </p:sp>
      <p:sp>
        <p:nvSpPr>
          <p:cNvPr id="13" name="Прямоугольник 12"/>
          <p:cNvSpPr/>
          <p:nvPr/>
        </p:nvSpPr>
        <p:spPr>
          <a:xfrm>
            <a:off x="4716016" y="4869160"/>
            <a:ext cx="4427984" cy="864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75000"/>
                  </a:schemeClr>
                </a:solidFill>
              </a:rPr>
              <a:t>Субсидия на реализацию мероприятий по обеспечению жильем молодых семей</a:t>
            </a:r>
            <a:endParaRPr lang="ru-RU" b="1" dirty="0">
              <a:solidFill>
                <a:schemeClr val="tx2">
                  <a:lumMod val="75000"/>
                </a:schemeClr>
              </a:solidFill>
            </a:endParaRPr>
          </a:p>
        </p:txBody>
      </p:sp>
      <p:sp>
        <p:nvSpPr>
          <p:cNvPr id="14" name="Прямоугольник 13"/>
          <p:cNvSpPr/>
          <p:nvPr/>
        </p:nvSpPr>
        <p:spPr>
          <a:xfrm>
            <a:off x="0" y="3573016"/>
            <a:ext cx="4572000"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75000"/>
                  </a:schemeClr>
                </a:solidFill>
              </a:rPr>
              <a:t>Субсидия на поддержку отрасли культуры (пополнение книжного фонда)</a:t>
            </a:r>
            <a:endParaRPr lang="ru-RU" b="1" dirty="0">
              <a:solidFill>
                <a:schemeClr val="tx2">
                  <a:lumMod val="75000"/>
                </a:schemeClr>
              </a:solidFill>
            </a:endParaRPr>
          </a:p>
        </p:txBody>
      </p:sp>
      <p:sp>
        <p:nvSpPr>
          <p:cNvPr id="15" name="Прямоугольник 14"/>
          <p:cNvSpPr/>
          <p:nvPr/>
        </p:nvSpPr>
        <p:spPr>
          <a:xfrm>
            <a:off x="0" y="4869160"/>
            <a:ext cx="4572000" cy="864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75000"/>
                  </a:schemeClr>
                </a:solidFill>
              </a:rPr>
              <a:t>Субсидия на реализацию программ формирования современной городской среды</a:t>
            </a:r>
            <a:endParaRPr lang="ru-RU" b="1" dirty="0">
              <a:solidFill>
                <a:schemeClr val="tx2">
                  <a:lumMod val="75000"/>
                </a:schemeClr>
              </a:solidFill>
            </a:endParaRPr>
          </a:p>
        </p:txBody>
      </p:sp>
      <p:sp>
        <p:nvSpPr>
          <p:cNvPr id="16" name="Прямоугольник 15"/>
          <p:cNvSpPr/>
          <p:nvPr/>
        </p:nvSpPr>
        <p:spPr>
          <a:xfrm>
            <a:off x="0" y="5949280"/>
            <a:ext cx="4572000" cy="908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75000"/>
                  </a:schemeClr>
                </a:solidFill>
              </a:rPr>
              <a:t>Субсидия на повышение оплаты труда работников культуры</a:t>
            </a:r>
            <a:endParaRPr lang="ru-RU" b="1" dirty="0">
              <a:solidFill>
                <a:schemeClr val="tx2">
                  <a:lumMod val="75000"/>
                </a:schemeClr>
              </a:solidFill>
            </a:endParaRPr>
          </a:p>
        </p:txBody>
      </p:sp>
      <p:sp>
        <p:nvSpPr>
          <p:cNvPr id="18" name="Прямоугольник 17"/>
          <p:cNvSpPr/>
          <p:nvPr/>
        </p:nvSpPr>
        <p:spPr>
          <a:xfrm>
            <a:off x="0" y="2420888"/>
            <a:ext cx="9144000" cy="100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75000"/>
                  </a:schemeClr>
                </a:solidFill>
              </a:rPr>
              <a:t>Субсидии на реализацию регионального проекта </a:t>
            </a:r>
          </a:p>
          <a:p>
            <a:pPr algn="ctr"/>
            <a:r>
              <a:rPr lang="ru-RU" b="1" dirty="0" smtClean="0">
                <a:solidFill>
                  <a:schemeClr val="tx2">
                    <a:lumMod val="75000"/>
                  </a:schemeClr>
                </a:solidFill>
              </a:rPr>
              <a:t>«Капитальный ремонт и строительство транспортной инфраструктуры, </a:t>
            </a:r>
          </a:p>
          <a:p>
            <a:pPr algn="ctr"/>
            <a:r>
              <a:rPr lang="ru-RU" b="1" dirty="0" smtClean="0">
                <a:solidFill>
                  <a:schemeClr val="tx2">
                    <a:lumMod val="75000"/>
                  </a:schemeClr>
                </a:solidFill>
              </a:rPr>
              <a:t>а также строительство объектов ЖКХ Киржачского района и г.Киржач»</a:t>
            </a:r>
            <a:endParaRPr lang="ru-RU" b="1" dirty="0">
              <a:solidFill>
                <a:schemeClr val="tx2">
                  <a:lumMod val="75000"/>
                </a:schemeClr>
              </a:solidFill>
            </a:endParaRPr>
          </a:p>
        </p:txBody>
      </p:sp>
      <p:sp>
        <p:nvSpPr>
          <p:cNvPr id="20" name="Прямоугольник 19"/>
          <p:cNvSpPr/>
          <p:nvPr/>
        </p:nvSpPr>
        <p:spPr>
          <a:xfrm>
            <a:off x="0" y="1124744"/>
            <a:ext cx="4572000"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75000"/>
                  </a:schemeClr>
                </a:solidFill>
              </a:rPr>
              <a:t>Субсидия на обеспечение мероприятий по переселению граждан из аварийного жилищного фонда за счет средств областного бюджета</a:t>
            </a:r>
            <a:endParaRPr lang="ru-RU" b="1" dirty="0">
              <a:solidFill>
                <a:schemeClr val="tx2">
                  <a:lumMod val="75000"/>
                </a:schemeClr>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ЧТО ОТНОСИТСЯ </a:t>
            </a:r>
          </a:p>
          <a:p>
            <a:pPr algn="ctr"/>
            <a:r>
              <a:rPr lang="ru-RU" sz="2400" b="1" dirty="0" smtClean="0"/>
              <a:t>К БЕЗВОЗМЕЗДНЫМ ПОСТУПЛЕНИЯМ?</a:t>
            </a:r>
            <a:endParaRPr lang="ru-RU" sz="2400" b="1" dirty="0"/>
          </a:p>
        </p:txBody>
      </p:sp>
      <p:sp>
        <p:nvSpPr>
          <p:cNvPr id="24" name="Прямоугольник 23"/>
          <p:cNvSpPr/>
          <p:nvPr/>
        </p:nvSpPr>
        <p:spPr>
          <a:xfrm>
            <a:off x="4716016" y="5949280"/>
            <a:ext cx="4427984" cy="908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75000"/>
                  </a:schemeClr>
                </a:solidFill>
              </a:rPr>
              <a:t>Прочие межбюджетные трансферты и прочие безвозмездные поступления</a:t>
            </a:r>
            <a:endParaRPr lang="ru-RU" b="1" dirty="0">
              <a:solidFill>
                <a:schemeClr val="tx2">
                  <a:lumMod val="75000"/>
                </a:schemeClr>
              </a:solidFill>
            </a:endParaRPr>
          </a:p>
        </p:txBody>
      </p:sp>
      <p:sp>
        <p:nvSpPr>
          <p:cNvPr id="25" name="Правая фигурная скобка 24"/>
          <p:cNvSpPr/>
          <p:nvPr/>
        </p:nvSpPr>
        <p:spPr>
          <a:xfrm rot="16200000">
            <a:off x="4535996" y="-1359532"/>
            <a:ext cx="216024" cy="4752528"/>
          </a:xfrm>
          <a:prstGeom prst="rightBrace">
            <a:avLst/>
          </a:prstGeom>
          <a:ln w="444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РАСХОДЫ БЮДЖЕТА ГОРОДА КИРЖАЧА </a:t>
            </a:r>
          </a:p>
          <a:p>
            <a:pPr algn="ctr"/>
            <a:r>
              <a:rPr lang="ru-RU" sz="2400" b="1" dirty="0" smtClean="0"/>
              <a:t>НА 2023-2025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РАСХОДЫ БЮДЖЕТА ГОРОДА КИРЖАЧА </a:t>
            </a:r>
          </a:p>
          <a:p>
            <a:pPr algn="ctr"/>
            <a:r>
              <a:rPr lang="ru-RU" sz="2400" b="1" dirty="0" smtClean="0"/>
              <a:t>НА 2023-2025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РАСХОДЫ БЮДЖЕТА ГОРОДА КИРЖАЧА </a:t>
            </a:r>
          </a:p>
          <a:p>
            <a:pPr algn="ctr"/>
            <a:r>
              <a:rPr lang="ru-RU" sz="2400" b="1" dirty="0" smtClean="0"/>
              <a:t>НА 2023-2025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877437"/>
          </a:xfrm>
          <a:prstGeom prst="rect">
            <a:avLst/>
          </a:prstGeom>
        </p:spPr>
        <p:txBody>
          <a:bodyPr wrap="square">
            <a:spAutoFit/>
          </a:bodyPr>
          <a:lstStyle/>
          <a:p>
            <a:pPr algn="ctr"/>
            <a:r>
              <a:rPr lang="ru-RU" sz="2400" b="1" dirty="0" smtClean="0"/>
              <a:t>РАСХОДЫ НА РАЗДЕЛ 05 </a:t>
            </a:r>
          </a:p>
          <a:p>
            <a:pPr algn="ctr"/>
            <a:r>
              <a:rPr lang="ru-RU" sz="2400" b="1" dirty="0" smtClean="0"/>
              <a:t>«ЖИЛИЩНО-КОММУНАЛЬНОЕ ХОЗЯЙСТВО»</a:t>
            </a:r>
          </a:p>
          <a:p>
            <a:pPr algn="ctr"/>
            <a:r>
              <a:rPr lang="ru-RU" sz="2000" b="1" u="sng" dirty="0" smtClean="0"/>
              <a:t>Доля финансирования в общем объеме расходов – 63,8%</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05 </a:t>
            </a:r>
          </a:p>
          <a:p>
            <a:pPr algn="ctr"/>
            <a:r>
              <a:rPr lang="ru-RU" sz="2400" b="1" dirty="0" smtClean="0"/>
              <a:t>«ЖИЛИЩНО-КОММУНАЛЬНОЕ ХОЗЯЙСТВО»</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05 </a:t>
            </a:r>
          </a:p>
          <a:p>
            <a:pPr algn="ctr"/>
            <a:r>
              <a:rPr lang="ru-RU" sz="2400" b="1" dirty="0" smtClean="0"/>
              <a:t>«ЖИЛИЩНО-КОММУНАЛЬНОЕ ХОЗЯЙСТВО»</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ПОДРАЗДЕЛ 0501 </a:t>
            </a:r>
          </a:p>
          <a:p>
            <a:pPr algn="ctr"/>
            <a:r>
              <a:rPr lang="ru-RU" sz="2400" b="1" dirty="0" smtClean="0"/>
              <a:t>«ЖИЛИЩНОЕ ХОЗЯЙСТВО»</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7271792" y="980728"/>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graphicFrame>
        <p:nvGraphicFramePr>
          <p:cNvPr id="2" name="Диаграмма 1"/>
          <p:cNvGraphicFramePr/>
          <p:nvPr/>
        </p:nvGraphicFramePr>
        <p:xfrm>
          <a:off x="467544" y="1052736"/>
          <a:ext cx="8424936" cy="5256584"/>
        </p:xfrm>
        <a:graphic>
          <a:graphicData uri="http://schemas.openxmlformats.org/drawingml/2006/chart">
            <c:chart xmlns:c="http://schemas.openxmlformats.org/drawingml/2006/chart" xmlns:r="http://schemas.openxmlformats.org/officeDocument/2006/relationships" r:id="rId3"/>
          </a:graphicData>
        </a:graphic>
      </p:graphicFrame>
      <p:sp>
        <p:nvSpPr>
          <p:cNvPr id="3" name="Прямоугольник 2"/>
          <p:cNvSpPr/>
          <p:nvPr/>
        </p:nvSpPr>
        <p:spPr>
          <a:xfrm>
            <a:off x="1835696" y="188640"/>
            <a:ext cx="5976664" cy="461665"/>
          </a:xfrm>
          <a:prstGeom prst="rect">
            <a:avLst/>
          </a:prstGeom>
        </p:spPr>
        <p:txBody>
          <a:bodyPr wrap="square">
            <a:spAutoFit/>
          </a:bodyPr>
          <a:lstStyle/>
          <a:p>
            <a:pPr algn="ctr"/>
            <a:r>
              <a:rPr lang="ru-RU" sz="2400" b="1" dirty="0" smtClean="0"/>
              <a:t>ОСНОВНЫЕ ХАРАКТЕРИСТИКИ БЮДЖЕТА</a:t>
            </a:r>
            <a:endParaRPr lang="ru-RU" sz="2400" b="1" dirty="0"/>
          </a:p>
        </p:txBody>
      </p:sp>
      <p:sp>
        <p:nvSpPr>
          <p:cNvPr id="4" name="Прямоугольник 3"/>
          <p:cNvSpPr/>
          <p:nvPr/>
        </p:nvSpPr>
        <p:spPr>
          <a:xfrm>
            <a:off x="7092280" y="764704"/>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graphicFrame>
        <p:nvGraphicFramePr>
          <p:cNvPr id="6" name="Диаграмма 5"/>
          <p:cNvGraphicFramePr/>
          <p:nvPr/>
        </p:nvGraphicFramePr>
        <p:xfrm>
          <a:off x="4823520" y="3717032"/>
          <a:ext cx="4320480" cy="2780928"/>
        </p:xfrm>
        <a:graphic>
          <a:graphicData uri="http://schemas.openxmlformats.org/drawingml/2006/chart">
            <c:chart xmlns:c="http://schemas.openxmlformats.org/drawingml/2006/chart" xmlns:r="http://schemas.openxmlformats.org/officeDocument/2006/relationships" r:id="rId4"/>
          </a:graphicData>
        </a:graphic>
      </p:graphicFrame>
      <p:sp>
        <p:nvSpPr>
          <p:cNvPr id="7" name="Прямоугольник 6"/>
          <p:cNvSpPr/>
          <p:nvPr/>
        </p:nvSpPr>
        <p:spPr>
          <a:xfrm>
            <a:off x="6084168" y="4653136"/>
            <a:ext cx="259228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rPr>
              <a:t>Собственные</a:t>
            </a:r>
            <a:r>
              <a:rPr lang="ru-RU" sz="2000" dirty="0" smtClean="0"/>
              <a:t> </a:t>
            </a:r>
            <a:r>
              <a:rPr lang="ru-RU" sz="2000" b="1" dirty="0" smtClean="0">
                <a:solidFill>
                  <a:schemeClr val="tx1"/>
                </a:solidFill>
              </a:rPr>
              <a:t>доходы</a:t>
            </a:r>
            <a:r>
              <a:rPr lang="ru-RU" sz="2000" b="1" dirty="0" smtClean="0"/>
              <a:t> </a:t>
            </a:r>
            <a:r>
              <a:rPr lang="ru-RU" sz="2000" b="1" dirty="0" smtClean="0">
                <a:solidFill>
                  <a:schemeClr val="tx1"/>
                </a:solidFill>
              </a:rPr>
              <a:t>152969,9</a:t>
            </a:r>
            <a:endParaRPr lang="ru-RU" sz="2000" b="1" dirty="0">
              <a:solidFill>
                <a:schemeClr val="tx1"/>
              </a:solidFill>
            </a:endParaRPr>
          </a:p>
        </p:txBody>
      </p:sp>
      <p:pic>
        <p:nvPicPr>
          <p:cNvPr id="11" name="Рисунок 10"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5" cstate="print"/>
          <a:stretch>
            <a:fillRect/>
          </a:stretch>
        </p:blipFill>
        <p:spPr>
          <a:xfrm>
            <a:off x="1" y="0"/>
            <a:ext cx="1114883" cy="98072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sp>
        <p:nvSpPr>
          <p:cNvPr id="8" name="Прямоугольник 7"/>
          <p:cNvSpPr/>
          <p:nvPr/>
        </p:nvSpPr>
        <p:spPr>
          <a:xfrm>
            <a:off x="0" y="2636912"/>
            <a:ext cx="4572000" cy="115212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Расходы по формированию фонда капитального ремонта МКД на счете регионального оператора</a:t>
            </a:r>
            <a:endParaRPr lang="ru-RU" b="1" dirty="0">
              <a:solidFill>
                <a:schemeClr val="accent2">
                  <a:lumMod val="75000"/>
                </a:schemeClr>
              </a:solidFill>
            </a:endParaRPr>
          </a:p>
        </p:txBody>
      </p:sp>
      <p:sp>
        <p:nvSpPr>
          <p:cNvPr id="10" name="Прямоугольник 9"/>
          <p:cNvSpPr/>
          <p:nvPr/>
        </p:nvSpPr>
        <p:spPr>
          <a:xfrm>
            <a:off x="4716016" y="3933056"/>
            <a:ext cx="4427984" cy="122413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Расходы на замену газового оборудования в жилых помещениях, занимаемых по договорам социального найма</a:t>
            </a:r>
            <a:endParaRPr lang="ru-RU" b="1" dirty="0">
              <a:solidFill>
                <a:schemeClr val="accent2">
                  <a:lumMod val="75000"/>
                </a:schemeClr>
              </a:solidFill>
            </a:endParaRPr>
          </a:p>
        </p:txBody>
      </p:sp>
      <p:sp>
        <p:nvSpPr>
          <p:cNvPr id="12" name="Прямоугольник 11"/>
          <p:cNvSpPr/>
          <p:nvPr/>
        </p:nvSpPr>
        <p:spPr>
          <a:xfrm>
            <a:off x="0" y="5301208"/>
            <a:ext cx="9144000" cy="122413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Расходы на оказание на безвозвратной основе помощи при возникновении неотложной необходимости в проведении капитального ремонта общего имущества в многоквартирных домах</a:t>
            </a:r>
            <a:endParaRPr lang="ru-RU" b="1" dirty="0">
              <a:solidFill>
                <a:schemeClr val="accent2">
                  <a:lumMod val="75000"/>
                </a:schemeClr>
              </a:solidFill>
            </a:endParaRPr>
          </a:p>
        </p:txBody>
      </p:sp>
      <p:sp>
        <p:nvSpPr>
          <p:cNvPr id="18" name="Прямоугольник 17"/>
          <p:cNvSpPr/>
          <p:nvPr/>
        </p:nvSpPr>
        <p:spPr>
          <a:xfrm>
            <a:off x="0" y="3933056"/>
            <a:ext cx="4572000" cy="122413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Оплата коммунальных услуг за муниципальные жилые помещения, наниматели которых отсутствуют</a:t>
            </a:r>
            <a:endParaRPr lang="ru-RU" b="1" dirty="0">
              <a:solidFill>
                <a:schemeClr val="accent2">
                  <a:lumMod val="75000"/>
                </a:schemeClr>
              </a:solidFill>
            </a:endParaRPr>
          </a:p>
        </p:txBody>
      </p:sp>
      <p:sp>
        <p:nvSpPr>
          <p:cNvPr id="19" name="Прямоугольник 18"/>
          <p:cNvSpPr/>
          <p:nvPr/>
        </p:nvSpPr>
        <p:spPr>
          <a:xfrm>
            <a:off x="4716016" y="2636912"/>
            <a:ext cx="4427984" cy="115212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Расходы на демонтаж и утилизацию аварийных домов и бесхозяйных построек</a:t>
            </a:r>
            <a:endParaRPr lang="ru-RU" b="1" dirty="0">
              <a:solidFill>
                <a:schemeClr val="accent2">
                  <a:lumMod val="75000"/>
                </a:schemeClr>
              </a:solidFill>
            </a:endParaRPr>
          </a:p>
        </p:txBody>
      </p:sp>
      <p:sp>
        <p:nvSpPr>
          <p:cNvPr id="20" name="Прямоугольник 19"/>
          <p:cNvSpPr/>
          <p:nvPr/>
        </p:nvSpPr>
        <p:spPr>
          <a:xfrm>
            <a:off x="0" y="1124744"/>
            <a:ext cx="4572000" cy="136815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Проведение капитального ремонта жилых помещений, занимаемых гражданами по договорам социального найма</a:t>
            </a:r>
            <a:endParaRPr lang="ru-RU" b="1" dirty="0">
              <a:solidFill>
                <a:schemeClr val="accent2">
                  <a:lumMod val="75000"/>
                </a:schemeClr>
              </a:solidFill>
            </a:endParaRPr>
          </a:p>
        </p:txBody>
      </p:sp>
      <p:sp>
        <p:nvSpPr>
          <p:cNvPr id="21" name="Прямоугольник 20"/>
          <p:cNvSpPr/>
          <p:nvPr/>
        </p:nvSpPr>
        <p:spPr>
          <a:xfrm>
            <a:off x="4716016" y="1124744"/>
            <a:ext cx="4427984" cy="136815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Обеспечение устойчивого сокращения непригодного для проживания жилищного фонда (за счет средств Фонда содействия реформированию ЖКХ, областного и местного бюджетов</a:t>
            </a:r>
            <a:r>
              <a:rPr lang="ru-RU" sz="1600" b="1" dirty="0" smtClean="0">
                <a:solidFill>
                  <a:schemeClr val="accent2">
                    <a:lumMod val="75000"/>
                  </a:schemeClr>
                </a:solidFill>
              </a:rPr>
              <a:t>)</a:t>
            </a:r>
            <a:endParaRPr lang="ru-RU" sz="1600" b="1" dirty="0">
              <a:solidFill>
                <a:schemeClr val="accent2">
                  <a:lumMod val="75000"/>
                </a:schemeClr>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КАКИЕ РАСХОДЫ ВКЛЮЧЕНЫ В ПОДРАЗДЕЛ 0501</a:t>
            </a:r>
          </a:p>
          <a:p>
            <a:pPr algn="ctr"/>
            <a:r>
              <a:rPr lang="ru-RU" sz="2400" b="1" dirty="0" smtClean="0"/>
              <a:t>«ЖИЛИЩНОЕ ХОЗЯЙСТВО»?</a:t>
            </a:r>
            <a:endParaRPr lang="ru-RU" sz="2400" b="1" dirty="0"/>
          </a:p>
        </p:txBody>
      </p:sp>
      <p:sp>
        <p:nvSpPr>
          <p:cNvPr id="25" name="Правая фигурная скобка 24"/>
          <p:cNvSpPr/>
          <p:nvPr/>
        </p:nvSpPr>
        <p:spPr>
          <a:xfrm rot="16200000">
            <a:off x="4535996" y="-1359532"/>
            <a:ext cx="216024" cy="4752528"/>
          </a:xfrm>
          <a:prstGeom prst="rightBrace">
            <a:avLst/>
          </a:pr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ПОДРАЗДЕЛ 0502 </a:t>
            </a:r>
          </a:p>
          <a:p>
            <a:pPr algn="ctr"/>
            <a:r>
              <a:rPr lang="ru-RU" sz="2400" b="1" dirty="0" smtClean="0"/>
              <a:t>«КОММУНАЛЬНОЕ ХОЗЯЙСТВО»</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7271792" y="980728"/>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sp>
        <p:nvSpPr>
          <p:cNvPr id="10" name="Прямоугольник 9"/>
          <p:cNvSpPr/>
          <p:nvPr/>
        </p:nvSpPr>
        <p:spPr>
          <a:xfrm>
            <a:off x="4716016" y="3501008"/>
            <a:ext cx="4427984" cy="194421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Строительство БМК ул.Томаровича для отопления потребителей с централизованным теплоснабжением, расходы на подключение, строительный контроль, авторский надзор</a:t>
            </a:r>
            <a:endParaRPr lang="ru-RU" b="1" dirty="0">
              <a:solidFill>
                <a:schemeClr val="accent2">
                  <a:lumMod val="75000"/>
                </a:schemeClr>
              </a:solidFill>
            </a:endParaRPr>
          </a:p>
        </p:txBody>
      </p:sp>
      <p:sp>
        <p:nvSpPr>
          <p:cNvPr id="18" name="Прямоугольник 17"/>
          <p:cNvSpPr/>
          <p:nvPr/>
        </p:nvSpPr>
        <p:spPr>
          <a:xfrm>
            <a:off x="0" y="3501008"/>
            <a:ext cx="4572000" cy="194421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Расходы по возмещению убытков бани</a:t>
            </a:r>
            <a:endParaRPr lang="ru-RU" b="1" dirty="0">
              <a:solidFill>
                <a:schemeClr val="accent2">
                  <a:lumMod val="75000"/>
                </a:schemeClr>
              </a:solidFill>
            </a:endParaRPr>
          </a:p>
        </p:txBody>
      </p:sp>
      <p:sp>
        <p:nvSpPr>
          <p:cNvPr id="20" name="Прямоугольник 19"/>
          <p:cNvSpPr/>
          <p:nvPr/>
        </p:nvSpPr>
        <p:spPr>
          <a:xfrm>
            <a:off x="0" y="1124744"/>
            <a:ext cx="4572000" cy="216024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Замена устаревших светильников на новые энергоэффективные, монтаж СИП </a:t>
            </a:r>
          </a:p>
          <a:p>
            <a:pPr algn="ctr"/>
            <a:r>
              <a:rPr lang="ru-RU" b="1" dirty="0" smtClean="0">
                <a:solidFill>
                  <a:schemeClr val="accent2">
                    <a:lumMod val="75000"/>
                  </a:schemeClr>
                </a:solidFill>
              </a:rPr>
              <a:t>(за счет средств областного и местного бюджета), расходы по проведению контроля за выполнением работ, расходы на проверку сметной стоимости проведения контроля </a:t>
            </a:r>
            <a:endParaRPr lang="ru-RU" b="1" dirty="0">
              <a:solidFill>
                <a:schemeClr val="accent2">
                  <a:lumMod val="75000"/>
                </a:schemeClr>
              </a:solidFill>
            </a:endParaRPr>
          </a:p>
        </p:txBody>
      </p:sp>
      <p:sp>
        <p:nvSpPr>
          <p:cNvPr id="21" name="Прямоугольник 20"/>
          <p:cNvSpPr/>
          <p:nvPr/>
        </p:nvSpPr>
        <p:spPr>
          <a:xfrm>
            <a:off x="4716016" y="1124744"/>
            <a:ext cx="4427984" cy="216024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Разработка проектно-сметной документации (ПСД) на перевод муниципальных квартир малоэтажных МКД с центральной системой отопления на индивидуальное отопление</a:t>
            </a:r>
            <a:endParaRPr lang="ru-RU" b="1" dirty="0">
              <a:solidFill>
                <a:schemeClr val="accent2">
                  <a:lumMod val="75000"/>
                </a:schemeClr>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КАКИЕ РАСХОДЫ ВКЛЮЧЕНЫ В ПОДРАЗДЕЛ 0502</a:t>
            </a:r>
          </a:p>
          <a:p>
            <a:pPr algn="ctr"/>
            <a:r>
              <a:rPr lang="ru-RU" sz="2400" b="1" dirty="0" smtClean="0"/>
              <a:t>«КОММУНАЛЬНОЕ ХОЗЯЙСТВО»?</a:t>
            </a:r>
            <a:endParaRPr lang="ru-RU" sz="2400" b="1" dirty="0"/>
          </a:p>
        </p:txBody>
      </p:sp>
      <p:sp>
        <p:nvSpPr>
          <p:cNvPr id="25" name="Правая фигурная скобка 24"/>
          <p:cNvSpPr/>
          <p:nvPr/>
        </p:nvSpPr>
        <p:spPr>
          <a:xfrm rot="16200000">
            <a:off x="4535996" y="-1359532"/>
            <a:ext cx="216024" cy="4752528"/>
          </a:xfrm>
          <a:prstGeom prst="rightBrace">
            <a:avLst/>
          </a:pr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ПОДРАЗДЕЛ 0503 </a:t>
            </a:r>
          </a:p>
          <a:p>
            <a:pPr algn="ctr"/>
            <a:r>
              <a:rPr lang="ru-RU" sz="2400" b="1" dirty="0" smtClean="0"/>
              <a:t>«БЛАГОУСТРОЙСТВО»</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7271792" y="980728"/>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3" cstate="print"/>
          <a:stretch>
            <a:fillRect/>
          </a:stretch>
        </p:blipFill>
        <p:spPr>
          <a:xfrm>
            <a:off x="1" y="0"/>
            <a:ext cx="1114883" cy="980728"/>
          </a:xfrm>
          <a:prstGeom prst="rect">
            <a:avLst/>
          </a:prstGeom>
        </p:spPr>
      </p:pic>
      <p:sp>
        <p:nvSpPr>
          <p:cNvPr id="8" name="Прямоугольник 7"/>
          <p:cNvSpPr/>
          <p:nvPr/>
        </p:nvSpPr>
        <p:spPr>
          <a:xfrm>
            <a:off x="0" y="1700808"/>
            <a:ext cx="9144000" cy="576064"/>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accent2">
                    <a:lumMod val="75000"/>
                  </a:schemeClr>
                </a:solidFill>
              </a:rPr>
              <a:t>Расходы на энергосбережение и повышение энергетической эффективности использования электроэнергии при эксплуатации объектов уличного освещения </a:t>
            </a:r>
            <a:endParaRPr lang="ru-RU" sz="1600" b="1" dirty="0">
              <a:solidFill>
                <a:schemeClr val="accent2">
                  <a:lumMod val="75000"/>
                </a:schemeClr>
              </a:solidFill>
            </a:endParaRPr>
          </a:p>
        </p:txBody>
      </p:sp>
      <p:sp>
        <p:nvSpPr>
          <p:cNvPr id="10" name="Прямоугольник 9"/>
          <p:cNvSpPr/>
          <p:nvPr/>
        </p:nvSpPr>
        <p:spPr>
          <a:xfrm>
            <a:off x="0" y="5085184"/>
            <a:ext cx="9144000" cy="158417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accent2">
                    <a:lumMod val="75000"/>
                  </a:schemeClr>
                </a:solidFill>
              </a:rPr>
              <a:t>Благоустройство территории города (субсидии муниципальным унитарным предприятиям на благоустройство дворовых территорий и реализацию программ формирования современной городской среды, благоустройство наиболее посещаемых муниципальных территорий общего пользования, строительный контроль за выполнением работ по благоустройству, проведение экспертизы смет, изготовление дизайн-проекта, дополнительно предусмотренные расходы, разработка ПСД по проекту «Площадь купцов Соловьевых»)  </a:t>
            </a:r>
            <a:endParaRPr lang="ru-RU" sz="1600" b="1" dirty="0">
              <a:solidFill>
                <a:schemeClr val="accent2">
                  <a:lumMod val="75000"/>
                </a:schemeClr>
              </a:solidFill>
            </a:endParaRPr>
          </a:p>
        </p:txBody>
      </p:sp>
      <p:sp>
        <p:nvSpPr>
          <p:cNvPr id="18" name="Прямоугольник 17"/>
          <p:cNvSpPr/>
          <p:nvPr/>
        </p:nvSpPr>
        <p:spPr>
          <a:xfrm>
            <a:off x="0" y="3717032"/>
            <a:ext cx="9144000" cy="1296144"/>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accent2">
                    <a:lumMod val="75000"/>
                  </a:schemeClr>
                </a:solidFill>
              </a:rPr>
              <a:t>Расходы по обеспечению устойчивого функционирования и развития коммунальной инфраструктуры (ремонт и обслуживание контейнерных площадок, ремонт водяных технических колодцев нецентрализованного водоснабжения, ремонт мостов, ремонт мостков для полоскания, прочистка и ремонт дренажных систем, обслуживание фонтана, содержание ГТС (дамба) оз.Крутое, возмещение убытков общественного туалета)</a:t>
            </a:r>
            <a:endParaRPr lang="ru-RU" sz="1600" b="1" dirty="0">
              <a:solidFill>
                <a:schemeClr val="accent2">
                  <a:lumMod val="75000"/>
                </a:schemeClr>
              </a:solidFill>
            </a:endParaRPr>
          </a:p>
        </p:txBody>
      </p:sp>
      <p:sp>
        <p:nvSpPr>
          <p:cNvPr id="19" name="Прямоугольник 18"/>
          <p:cNvSpPr/>
          <p:nvPr/>
        </p:nvSpPr>
        <p:spPr>
          <a:xfrm>
            <a:off x="0" y="2348880"/>
            <a:ext cx="9144000" cy="1296144"/>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smtClean="0">
              <a:solidFill>
                <a:schemeClr val="tx1"/>
              </a:solidFill>
            </a:endParaRPr>
          </a:p>
          <a:p>
            <a:pPr algn="ctr"/>
            <a:r>
              <a:rPr lang="ru-RU" sz="1600" b="1" dirty="0" smtClean="0">
                <a:solidFill>
                  <a:schemeClr val="accent2">
                    <a:lumMod val="75000"/>
                  </a:schemeClr>
                </a:solidFill>
              </a:rPr>
              <a:t>Расходы по сохранению и развитию зеленого фонда, улучшению экологической, санитарно-эпидемиологической обстановки (кронирование деревьев, удаление пней, ремонт и замена элементов игрового оборудования, обслуживание газового оборудования, косметический ремонт памятников, конкурс «Самый благоустроенный дом, двор, улица»)</a:t>
            </a:r>
          </a:p>
          <a:p>
            <a:pPr algn="ctr"/>
            <a:endParaRPr lang="ru-RU" sz="1600" b="1" dirty="0">
              <a:solidFill>
                <a:schemeClr val="tx1"/>
              </a:solidFill>
            </a:endParaRPr>
          </a:p>
        </p:txBody>
      </p:sp>
      <p:sp>
        <p:nvSpPr>
          <p:cNvPr id="20" name="Прямоугольник 19"/>
          <p:cNvSpPr/>
          <p:nvPr/>
        </p:nvSpPr>
        <p:spPr>
          <a:xfrm>
            <a:off x="0" y="1124744"/>
            <a:ext cx="4572000" cy="50405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accent2">
                    <a:lumMod val="75000"/>
                  </a:schemeClr>
                </a:solidFill>
              </a:rPr>
              <a:t>Расходы по купле-продаже электроэнергии для уличного освещения</a:t>
            </a:r>
            <a:endParaRPr lang="ru-RU" sz="1600" b="1" dirty="0">
              <a:solidFill>
                <a:schemeClr val="accent2">
                  <a:lumMod val="75000"/>
                </a:schemeClr>
              </a:solidFill>
            </a:endParaRPr>
          </a:p>
        </p:txBody>
      </p:sp>
      <p:sp>
        <p:nvSpPr>
          <p:cNvPr id="21" name="Прямоугольник 20"/>
          <p:cNvSpPr/>
          <p:nvPr/>
        </p:nvSpPr>
        <p:spPr>
          <a:xfrm>
            <a:off x="4716016" y="1124744"/>
            <a:ext cx="4427984" cy="50405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accent2">
                    <a:lumMod val="75000"/>
                  </a:schemeClr>
                </a:solidFill>
              </a:rPr>
              <a:t>Расходы по содержанию и текущему ремонту систем уличного освещения</a:t>
            </a:r>
            <a:endParaRPr lang="ru-RU" sz="1600" b="1" dirty="0">
              <a:solidFill>
                <a:schemeClr val="accent2">
                  <a:lumMod val="75000"/>
                </a:schemeClr>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КАКИЕ РАСХОДЫ ВКЛЮЧЕНЫ В ПОДРАЗДЕЛ 0503</a:t>
            </a:r>
          </a:p>
          <a:p>
            <a:pPr algn="ctr"/>
            <a:r>
              <a:rPr lang="ru-RU" sz="2400" b="1" dirty="0" smtClean="0"/>
              <a:t>«БЛАГОУСТРОЙСТВО»?</a:t>
            </a:r>
            <a:endParaRPr lang="ru-RU" sz="2400" b="1" dirty="0"/>
          </a:p>
        </p:txBody>
      </p:sp>
      <p:sp>
        <p:nvSpPr>
          <p:cNvPr id="25" name="Правая фигурная скобка 24"/>
          <p:cNvSpPr/>
          <p:nvPr/>
        </p:nvSpPr>
        <p:spPr>
          <a:xfrm rot="16200000">
            <a:off x="4535996" y="-1359532"/>
            <a:ext cx="216024" cy="4752528"/>
          </a:xfrm>
          <a:prstGeom prst="rightBrace">
            <a:avLst/>
          </a:pr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ПОДРАЗДЕЛ 0505 </a:t>
            </a:r>
          </a:p>
          <a:p>
            <a:pPr algn="ctr"/>
            <a:r>
              <a:rPr lang="ru-RU" sz="2400" b="1" dirty="0" smtClean="0"/>
              <a:t>«ДРУГИЕ ВОПРОСЫ В ОБЛАСТИ ЖКХ»</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7271792" y="980728"/>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sp>
        <p:nvSpPr>
          <p:cNvPr id="18" name="Прямоугольник 17"/>
          <p:cNvSpPr/>
          <p:nvPr/>
        </p:nvSpPr>
        <p:spPr>
          <a:xfrm>
            <a:off x="2411760" y="3501008"/>
            <a:ext cx="4572000" cy="194421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Оплата имущественных налогов</a:t>
            </a:r>
            <a:endParaRPr lang="ru-RU" b="1" dirty="0">
              <a:solidFill>
                <a:schemeClr val="accent2">
                  <a:lumMod val="75000"/>
                </a:schemeClr>
              </a:solidFill>
            </a:endParaRPr>
          </a:p>
        </p:txBody>
      </p:sp>
      <p:sp>
        <p:nvSpPr>
          <p:cNvPr id="20" name="Прямоугольник 19"/>
          <p:cNvSpPr/>
          <p:nvPr/>
        </p:nvSpPr>
        <p:spPr>
          <a:xfrm>
            <a:off x="0" y="1124744"/>
            <a:ext cx="4572000" cy="216024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Расходы на выплаты по оплате труда и начисления на оплату труда сотрудникам </a:t>
            </a:r>
          </a:p>
          <a:p>
            <a:pPr algn="ctr"/>
            <a:r>
              <a:rPr lang="ru-RU" b="1" dirty="0" smtClean="0">
                <a:solidFill>
                  <a:schemeClr val="accent2">
                    <a:lumMod val="75000"/>
                  </a:schemeClr>
                </a:solidFill>
              </a:rPr>
              <a:t>МКУ «Управление городским хозяйством»</a:t>
            </a:r>
            <a:endParaRPr lang="ru-RU" b="1" dirty="0">
              <a:solidFill>
                <a:schemeClr val="accent2">
                  <a:lumMod val="75000"/>
                </a:schemeClr>
              </a:solidFill>
            </a:endParaRPr>
          </a:p>
        </p:txBody>
      </p:sp>
      <p:sp>
        <p:nvSpPr>
          <p:cNvPr id="21" name="Прямоугольник 20"/>
          <p:cNvSpPr/>
          <p:nvPr/>
        </p:nvSpPr>
        <p:spPr>
          <a:xfrm>
            <a:off x="4716016" y="1124744"/>
            <a:ext cx="4427984" cy="216024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Расходы на обеспечение деятельности </a:t>
            </a:r>
          </a:p>
          <a:p>
            <a:pPr algn="ctr"/>
            <a:r>
              <a:rPr lang="ru-RU" b="1" dirty="0" smtClean="0">
                <a:solidFill>
                  <a:schemeClr val="accent2">
                    <a:lumMod val="75000"/>
                  </a:schemeClr>
                </a:solidFill>
              </a:rPr>
              <a:t>МКУ «Управление городским хозяйством»</a:t>
            </a:r>
            <a:endParaRPr lang="ru-RU" b="1" dirty="0">
              <a:solidFill>
                <a:schemeClr val="accent2">
                  <a:lumMod val="75000"/>
                </a:schemeClr>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КАКИЕ РАСХОДЫ ВКЛЮЧЕНЫ В ПОДРАЗДЕЛ 0505</a:t>
            </a:r>
          </a:p>
          <a:p>
            <a:pPr algn="ctr"/>
            <a:r>
              <a:rPr lang="ru-RU" sz="2400" b="1" dirty="0" smtClean="0"/>
              <a:t>«ДРУГИЕ ВОПРОСЫ В ОБЛАСТИ ЖКХ»?</a:t>
            </a:r>
            <a:endParaRPr lang="ru-RU" sz="2400" b="1" dirty="0"/>
          </a:p>
        </p:txBody>
      </p:sp>
      <p:sp>
        <p:nvSpPr>
          <p:cNvPr id="25" name="Правая фигурная скобка 24"/>
          <p:cNvSpPr/>
          <p:nvPr/>
        </p:nvSpPr>
        <p:spPr>
          <a:xfrm rot="16200000">
            <a:off x="4535996" y="-1359532"/>
            <a:ext cx="216024" cy="4752528"/>
          </a:xfrm>
          <a:prstGeom prst="rightBrace">
            <a:avLst/>
          </a:pr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877437"/>
          </a:xfrm>
          <a:prstGeom prst="rect">
            <a:avLst/>
          </a:prstGeom>
        </p:spPr>
        <p:txBody>
          <a:bodyPr wrap="square">
            <a:spAutoFit/>
          </a:bodyPr>
          <a:lstStyle/>
          <a:p>
            <a:pPr algn="ctr"/>
            <a:r>
              <a:rPr lang="ru-RU" sz="2400" b="1" dirty="0" smtClean="0"/>
              <a:t>РАСХОДЫ НА РАЗДЕЛ 04 </a:t>
            </a:r>
          </a:p>
          <a:p>
            <a:pPr algn="ctr"/>
            <a:r>
              <a:rPr lang="ru-RU" sz="2400" b="1" dirty="0" smtClean="0"/>
              <a:t>«НАЦИОНАЛЬНАЯ ЭКОНОМИКА»</a:t>
            </a:r>
          </a:p>
          <a:p>
            <a:pPr algn="ctr"/>
            <a:r>
              <a:rPr lang="ru-RU" sz="2000" b="1" u="sng" dirty="0" smtClean="0"/>
              <a:t>Доля финансирования в общем объеме расходов – 19,6%</a:t>
            </a:r>
          </a:p>
          <a:p>
            <a:pPr algn="ctr"/>
            <a:endParaRPr lang="ru-RU" sz="2400" b="1" dirty="0" smtClean="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04 </a:t>
            </a:r>
          </a:p>
          <a:p>
            <a:pPr algn="ctr"/>
            <a:r>
              <a:rPr lang="ru-RU" sz="2400" b="1" dirty="0" smtClean="0"/>
              <a:t>«НАЦИОНАЛЬНАЯ ЭКОНОМИКА»</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04 </a:t>
            </a:r>
          </a:p>
          <a:p>
            <a:pPr algn="ctr"/>
            <a:r>
              <a:rPr lang="ru-RU" sz="2400" b="1" dirty="0" smtClean="0"/>
              <a:t>«НАЦИОНАЛЬНАЯ ЭКОНОМИКА»</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graphicFrame>
        <p:nvGraphicFramePr>
          <p:cNvPr id="2" name="Диаграмма 1"/>
          <p:cNvGraphicFramePr/>
          <p:nvPr/>
        </p:nvGraphicFramePr>
        <p:xfrm>
          <a:off x="467544" y="1052736"/>
          <a:ext cx="8424936" cy="5256584"/>
        </p:xfrm>
        <a:graphic>
          <a:graphicData uri="http://schemas.openxmlformats.org/drawingml/2006/chart">
            <c:chart xmlns:c="http://schemas.openxmlformats.org/drawingml/2006/chart" xmlns:r="http://schemas.openxmlformats.org/officeDocument/2006/relationships" r:id="rId3"/>
          </a:graphicData>
        </a:graphic>
      </p:graphicFrame>
      <p:sp>
        <p:nvSpPr>
          <p:cNvPr id="3" name="Прямоугольник 2"/>
          <p:cNvSpPr/>
          <p:nvPr/>
        </p:nvSpPr>
        <p:spPr>
          <a:xfrm>
            <a:off x="1835696" y="188640"/>
            <a:ext cx="5976664" cy="461665"/>
          </a:xfrm>
          <a:prstGeom prst="rect">
            <a:avLst/>
          </a:prstGeom>
        </p:spPr>
        <p:txBody>
          <a:bodyPr wrap="square">
            <a:spAutoFit/>
          </a:bodyPr>
          <a:lstStyle/>
          <a:p>
            <a:pPr algn="ctr"/>
            <a:r>
              <a:rPr lang="ru-RU" sz="2400" b="1" dirty="0" smtClean="0"/>
              <a:t>ОСНОВНЫЕ ХАРАКТЕРИСТИКИ БЮДЖЕТА</a:t>
            </a:r>
            <a:endParaRPr lang="ru-RU" sz="2400" b="1" dirty="0"/>
          </a:p>
        </p:txBody>
      </p:sp>
      <p:sp>
        <p:nvSpPr>
          <p:cNvPr id="4" name="Прямоугольник 3"/>
          <p:cNvSpPr/>
          <p:nvPr/>
        </p:nvSpPr>
        <p:spPr>
          <a:xfrm>
            <a:off x="7092280" y="764704"/>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graphicFrame>
        <p:nvGraphicFramePr>
          <p:cNvPr id="6" name="Диаграмма 5"/>
          <p:cNvGraphicFramePr/>
          <p:nvPr/>
        </p:nvGraphicFramePr>
        <p:xfrm>
          <a:off x="4823520" y="3717032"/>
          <a:ext cx="4320480" cy="2780928"/>
        </p:xfrm>
        <a:graphic>
          <a:graphicData uri="http://schemas.openxmlformats.org/drawingml/2006/chart">
            <c:chart xmlns:c="http://schemas.openxmlformats.org/drawingml/2006/chart" xmlns:r="http://schemas.openxmlformats.org/officeDocument/2006/relationships" r:id="rId4"/>
          </a:graphicData>
        </a:graphic>
      </p:graphicFrame>
      <p:sp>
        <p:nvSpPr>
          <p:cNvPr id="7" name="Прямоугольник 6"/>
          <p:cNvSpPr/>
          <p:nvPr/>
        </p:nvSpPr>
        <p:spPr>
          <a:xfrm>
            <a:off x="6084168" y="4653136"/>
            <a:ext cx="259228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rPr>
              <a:t>Собственные</a:t>
            </a:r>
            <a:r>
              <a:rPr lang="ru-RU" sz="2000" dirty="0" smtClean="0"/>
              <a:t> </a:t>
            </a:r>
            <a:r>
              <a:rPr lang="ru-RU" sz="2000" b="1" dirty="0" smtClean="0">
                <a:solidFill>
                  <a:schemeClr val="tx1"/>
                </a:solidFill>
              </a:rPr>
              <a:t>доходы</a:t>
            </a:r>
            <a:r>
              <a:rPr lang="ru-RU" sz="2000" b="1" dirty="0" smtClean="0"/>
              <a:t> </a:t>
            </a:r>
            <a:r>
              <a:rPr lang="ru-RU" sz="2000" b="1" dirty="0" smtClean="0">
                <a:solidFill>
                  <a:schemeClr val="tx1"/>
                </a:solidFill>
              </a:rPr>
              <a:t>157916,8</a:t>
            </a:r>
            <a:endParaRPr lang="ru-RU" sz="2000" b="1" dirty="0">
              <a:solidFill>
                <a:schemeClr val="tx1"/>
              </a:solidFill>
            </a:endParaRPr>
          </a:p>
        </p:txBody>
      </p:sp>
      <p:pic>
        <p:nvPicPr>
          <p:cNvPr id="11" name="Рисунок 10"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5" cstate="print"/>
          <a:stretch>
            <a:fillRect/>
          </a:stretch>
        </p:blipFill>
        <p:spPr>
          <a:xfrm>
            <a:off x="1" y="0"/>
            <a:ext cx="1114883" cy="980728"/>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01 </a:t>
            </a:r>
          </a:p>
          <a:p>
            <a:pPr algn="ctr"/>
            <a:r>
              <a:rPr lang="ru-RU" sz="2400" b="1" dirty="0" smtClean="0"/>
              <a:t>«ОБЩЕГОСУДАРСТВЕННЫЕ ВОПРОСЫ»</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1979712" y="908720"/>
            <a:ext cx="6336704" cy="369332"/>
          </a:xfrm>
          <a:prstGeom prst="rect">
            <a:avLst/>
          </a:prstGeom>
        </p:spPr>
        <p:txBody>
          <a:bodyPr wrap="square">
            <a:spAutoFit/>
          </a:bodyPr>
          <a:lstStyle/>
          <a:p>
            <a:pPr algn="ctr"/>
            <a:r>
              <a:rPr lang="ru-RU" b="1" u="sng" dirty="0" smtClean="0"/>
              <a:t>Доля финансирования в общем объеме расходов – 7,2%</a:t>
            </a:r>
          </a:p>
        </p:txBody>
      </p:sp>
      <p:sp>
        <p:nvSpPr>
          <p:cNvPr id="7" name="Прямоугольник 6"/>
          <p:cNvSpPr/>
          <p:nvPr/>
        </p:nvSpPr>
        <p:spPr>
          <a:xfrm>
            <a:off x="7271792" y="1412776"/>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3" cstate="print"/>
          <a:stretch>
            <a:fillRect/>
          </a:stretch>
        </p:blipFill>
        <p:spPr>
          <a:xfrm>
            <a:off x="1" y="0"/>
            <a:ext cx="1114883" cy="980728"/>
          </a:xfrm>
          <a:prstGeom prst="rect">
            <a:avLst/>
          </a:prstGeom>
        </p:spPr>
      </p:pic>
      <p:sp>
        <p:nvSpPr>
          <p:cNvPr id="10" name="Прямоугольник 9"/>
          <p:cNvSpPr/>
          <p:nvPr/>
        </p:nvSpPr>
        <p:spPr>
          <a:xfrm>
            <a:off x="0" y="5157192"/>
            <a:ext cx="9144000" cy="170080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Муниципальная программа </a:t>
            </a:r>
          </a:p>
          <a:p>
            <a:pPr algn="ctr"/>
            <a:r>
              <a:rPr lang="ru-RU" b="1" dirty="0" smtClean="0">
                <a:solidFill>
                  <a:schemeClr val="accent2">
                    <a:lumMod val="75000"/>
                  </a:schemeClr>
                </a:solidFill>
              </a:rPr>
              <a:t>«Совершенствование системы управления муниципальным имуществом»</a:t>
            </a:r>
          </a:p>
          <a:p>
            <a:pPr algn="ctr"/>
            <a:r>
              <a:rPr lang="ru-RU" b="1" dirty="0" smtClean="0">
                <a:solidFill>
                  <a:schemeClr val="accent2">
                    <a:lumMod val="75000"/>
                  </a:schemeClr>
                </a:solidFill>
              </a:rPr>
              <a:t>(обеспечение приватизации и проведение предпродажной подготовки объектов приватизации, оценка недвижимости, признание прав и регулирование отношений по государственной и муниципальной собственности</a:t>
            </a:r>
            <a:r>
              <a:rPr lang="ru-RU" b="1" dirty="0" smtClean="0">
                <a:solidFill>
                  <a:schemeClr val="accent2">
                    <a:lumMod val="75000"/>
                  </a:schemeClr>
                </a:solidFill>
              </a:rPr>
              <a:t>, оплата муниципальной доли за </a:t>
            </a:r>
            <a:r>
              <a:rPr lang="ru-RU" b="1" dirty="0" smtClean="0">
                <a:solidFill>
                  <a:schemeClr val="accent2">
                    <a:lumMod val="75000"/>
                  </a:schemeClr>
                </a:solidFill>
              </a:rPr>
              <a:t>проведение </a:t>
            </a:r>
            <a:r>
              <a:rPr lang="ru-RU" b="1" dirty="0" smtClean="0">
                <a:solidFill>
                  <a:schemeClr val="accent2">
                    <a:lumMod val="75000"/>
                  </a:schemeClr>
                </a:solidFill>
              </a:rPr>
              <a:t>обследования МКД специализированной организацией)</a:t>
            </a:r>
            <a:endParaRPr lang="ru-RU" b="1" dirty="0">
              <a:solidFill>
                <a:schemeClr val="accent2">
                  <a:lumMod val="75000"/>
                </a:schemeClr>
              </a:solidFill>
            </a:endParaRPr>
          </a:p>
        </p:txBody>
      </p:sp>
      <p:sp>
        <p:nvSpPr>
          <p:cNvPr id="18" name="Прямоугольник 17"/>
          <p:cNvSpPr/>
          <p:nvPr/>
        </p:nvSpPr>
        <p:spPr>
          <a:xfrm>
            <a:off x="0" y="2636912"/>
            <a:ext cx="9144000" cy="244827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Другие общегосударственные вопросы </a:t>
            </a:r>
          </a:p>
          <a:p>
            <a:pPr algn="ctr"/>
            <a:r>
              <a:rPr lang="ru-RU" b="1" dirty="0" smtClean="0">
                <a:solidFill>
                  <a:schemeClr val="accent2">
                    <a:lumMod val="75000"/>
                  </a:schemeClr>
                </a:solidFill>
              </a:rPr>
              <a:t>(расходы по размещению информации в СМИ, представительские расходы, оформление подписки газет уличкомам и домкомам, уплата членских взносов в Ассоциации, оплата госпошлины и возмещение судебных расходов, присвоение почетного звания «Человек года», оплата аудиторских расходов, приобретение подарков ветеранам, участникам ВОВ, ветеранам труда, в связи с 90,95 и 100-летием, поощрение активных участников территориального общественного самоуправления, оплата эфирного времени кабельного телевидения, проведение мероприятий муниципального значения, оплата аренды недвижимого имущества)</a:t>
            </a:r>
            <a:endParaRPr lang="ru-RU" b="1" dirty="0">
              <a:solidFill>
                <a:schemeClr val="accent2">
                  <a:lumMod val="75000"/>
                </a:schemeClr>
              </a:solidFill>
            </a:endParaRPr>
          </a:p>
        </p:txBody>
      </p:sp>
      <p:sp>
        <p:nvSpPr>
          <p:cNvPr id="19" name="Прямоугольник 18"/>
          <p:cNvSpPr/>
          <p:nvPr/>
        </p:nvSpPr>
        <p:spPr>
          <a:xfrm>
            <a:off x="4716016" y="1988840"/>
            <a:ext cx="4427984" cy="50405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smtClean="0">
              <a:solidFill>
                <a:schemeClr val="tx1"/>
              </a:solidFill>
            </a:endParaRPr>
          </a:p>
          <a:p>
            <a:pPr algn="ctr"/>
            <a:r>
              <a:rPr lang="ru-RU" b="1" dirty="0" smtClean="0">
                <a:solidFill>
                  <a:schemeClr val="accent2">
                    <a:lumMod val="75000"/>
                  </a:schemeClr>
                </a:solidFill>
              </a:rPr>
              <a:t>Резервный фонд администрации</a:t>
            </a:r>
          </a:p>
          <a:p>
            <a:pPr algn="ctr"/>
            <a:endParaRPr lang="ru-RU" b="1" dirty="0">
              <a:solidFill>
                <a:schemeClr val="tx1"/>
              </a:solidFill>
            </a:endParaRPr>
          </a:p>
        </p:txBody>
      </p:sp>
      <p:sp>
        <p:nvSpPr>
          <p:cNvPr id="20" name="Прямоугольник 19"/>
          <p:cNvSpPr/>
          <p:nvPr/>
        </p:nvSpPr>
        <p:spPr>
          <a:xfrm>
            <a:off x="0" y="1124744"/>
            <a:ext cx="4572000" cy="136815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Расходы на выплаты по оплате труда и начисления на оплату труда главе администрации, работникам администрации,  консультанту Совета народных депутатов</a:t>
            </a:r>
            <a:endParaRPr lang="ru-RU" b="1" dirty="0">
              <a:solidFill>
                <a:schemeClr val="accent2">
                  <a:lumMod val="75000"/>
                </a:schemeClr>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КАКИЕ РАСХОДЫ ВКЛЮЧЕНЫ В РАЗДЕЛ 01</a:t>
            </a:r>
          </a:p>
          <a:p>
            <a:pPr algn="ctr"/>
            <a:r>
              <a:rPr lang="ru-RU" sz="2400" b="1" dirty="0" smtClean="0"/>
              <a:t>«ОБЩЕГОСУДАРСТВЕННЫЕ ВОПРОСЫ»?</a:t>
            </a:r>
            <a:endParaRPr lang="ru-RU" sz="2400" b="1" dirty="0"/>
          </a:p>
        </p:txBody>
      </p:sp>
      <p:sp>
        <p:nvSpPr>
          <p:cNvPr id="25" name="Правая фигурная скобка 24"/>
          <p:cNvSpPr/>
          <p:nvPr/>
        </p:nvSpPr>
        <p:spPr>
          <a:xfrm rot="16200000">
            <a:off x="4535996" y="-1359532"/>
            <a:ext cx="216024" cy="4752528"/>
          </a:xfrm>
          <a:prstGeom prst="rightBrace">
            <a:avLst/>
          </a:pr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1" name="Прямоугольник 10"/>
          <p:cNvSpPr/>
          <p:nvPr/>
        </p:nvSpPr>
        <p:spPr>
          <a:xfrm>
            <a:off x="4716016" y="1124744"/>
            <a:ext cx="4427984" cy="79208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Расходы на оплату налога на землю, находящуюся в собственности администрации</a:t>
            </a:r>
            <a:endParaRPr lang="ru-RU" b="1" dirty="0">
              <a:solidFill>
                <a:schemeClr val="accent2">
                  <a:lumMod val="75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877437"/>
          </a:xfrm>
          <a:prstGeom prst="rect">
            <a:avLst/>
          </a:prstGeom>
        </p:spPr>
        <p:txBody>
          <a:bodyPr wrap="square">
            <a:spAutoFit/>
          </a:bodyPr>
          <a:lstStyle/>
          <a:p>
            <a:pPr algn="ctr"/>
            <a:r>
              <a:rPr lang="ru-RU" sz="2400" b="1" dirty="0" smtClean="0"/>
              <a:t>РАСХОДЫ НА РАЗДЕЛ 08 </a:t>
            </a:r>
          </a:p>
          <a:p>
            <a:pPr algn="ctr"/>
            <a:r>
              <a:rPr lang="ru-RU" sz="2400" b="1" dirty="0" smtClean="0"/>
              <a:t>«КУЛЬТУРА, КИНЕМАТОГРАФИЯ»</a:t>
            </a:r>
          </a:p>
          <a:p>
            <a:pPr algn="ctr"/>
            <a:r>
              <a:rPr lang="ru-RU" sz="2000" b="1" u="sng" dirty="0" smtClean="0"/>
              <a:t>Доля финансирования в общем объеме расходов – </a:t>
            </a:r>
            <a:r>
              <a:rPr lang="ru-RU" sz="2000" b="1" u="sng" dirty="0" smtClean="0"/>
              <a:t>3</a:t>
            </a:r>
            <a:r>
              <a:rPr lang="ru-RU" sz="2000" b="1" u="sng" dirty="0" smtClean="0"/>
              <a:t>,6%</a:t>
            </a:r>
            <a:endParaRPr lang="ru-RU" sz="2000" b="1" u="sng" dirty="0" smtClean="0"/>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08 </a:t>
            </a:r>
          </a:p>
          <a:p>
            <a:pPr algn="ctr"/>
            <a:r>
              <a:rPr lang="ru-RU" sz="2400" b="1" dirty="0" smtClean="0"/>
              <a:t>«КУЛЬТУРА, КИНЕМАТОГРАФИЯ»</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08 </a:t>
            </a:r>
          </a:p>
          <a:p>
            <a:pPr algn="ctr"/>
            <a:r>
              <a:rPr lang="ru-RU" sz="2400" b="1" dirty="0" smtClean="0"/>
              <a:t>«КУЛЬТУРА, КИНЕМАТОГРАФИЯ»</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11 </a:t>
            </a:r>
          </a:p>
          <a:p>
            <a:pPr algn="ctr"/>
            <a:r>
              <a:rPr lang="ru-RU" sz="2400" b="1" dirty="0" smtClean="0"/>
              <a:t>«ФИЗИЧЕСКАЯ КУЛЬТУРА И СПОРТ»</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1979712" y="908720"/>
            <a:ext cx="6336704" cy="369332"/>
          </a:xfrm>
          <a:prstGeom prst="rect">
            <a:avLst/>
          </a:prstGeom>
        </p:spPr>
        <p:txBody>
          <a:bodyPr wrap="square">
            <a:spAutoFit/>
          </a:bodyPr>
          <a:lstStyle/>
          <a:p>
            <a:pPr algn="ctr"/>
            <a:r>
              <a:rPr lang="ru-RU" b="1" u="sng" dirty="0" smtClean="0"/>
              <a:t>Доля финансирования в общем объеме расходов – </a:t>
            </a:r>
            <a:r>
              <a:rPr lang="ru-RU" b="1" u="sng" dirty="0" smtClean="0"/>
              <a:t>2,9%</a:t>
            </a:r>
            <a:endParaRPr lang="ru-RU" b="1" u="sng" dirty="0" smtClean="0"/>
          </a:p>
        </p:txBody>
      </p:sp>
      <p:sp>
        <p:nvSpPr>
          <p:cNvPr id="7" name="Прямоугольник 6"/>
          <p:cNvSpPr/>
          <p:nvPr/>
        </p:nvSpPr>
        <p:spPr>
          <a:xfrm>
            <a:off x="179512" y="6165304"/>
            <a:ext cx="8784976" cy="548680"/>
          </a:xfrm>
          <a:prstGeom prst="rect">
            <a:avLst/>
          </a:prstGeom>
          <a:solidFill>
            <a:srgbClr val="CC33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ru-RU" sz="1600" b="1" dirty="0" smtClean="0">
                <a:solidFill>
                  <a:schemeClr val="tx1"/>
                </a:solidFill>
              </a:rPr>
              <a:t>Представление субсидии на выполнение муниципального задания </a:t>
            </a:r>
          </a:p>
          <a:p>
            <a:pPr algn="ctr"/>
            <a:r>
              <a:rPr lang="ru-RU" sz="1600" b="1" dirty="0" smtClean="0">
                <a:solidFill>
                  <a:schemeClr val="tx1"/>
                </a:solidFill>
              </a:rPr>
              <a:t>МБУ СДЦ «Торпедо»</a:t>
            </a:r>
            <a:endParaRPr lang="ru-RU" sz="1600" b="1" dirty="0">
              <a:solidFill>
                <a:schemeClr val="tx1"/>
              </a:solidFill>
            </a:endParaRPr>
          </a:p>
        </p:txBody>
      </p:sp>
      <p:sp>
        <p:nvSpPr>
          <p:cNvPr id="8" name="Прямоугольник 7"/>
          <p:cNvSpPr/>
          <p:nvPr/>
        </p:nvSpPr>
        <p:spPr>
          <a:xfrm>
            <a:off x="6516216" y="1556792"/>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10 </a:t>
            </a:r>
          </a:p>
          <a:p>
            <a:pPr algn="ctr"/>
            <a:r>
              <a:rPr lang="ru-RU" sz="2400" b="1" dirty="0" smtClean="0"/>
              <a:t>«СОЦИАЛЬНАЯ ПОЛИТИКА»</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1979712" y="908720"/>
            <a:ext cx="6336704" cy="369332"/>
          </a:xfrm>
          <a:prstGeom prst="rect">
            <a:avLst/>
          </a:prstGeom>
        </p:spPr>
        <p:txBody>
          <a:bodyPr wrap="square">
            <a:spAutoFit/>
          </a:bodyPr>
          <a:lstStyle/>
          <a:p>
            <a:pPr algn="ctr"/>
            <a:r>
              <a:rPr lang="ru-RU" b="1" u="sng" dirty="0" smtClean="0"/>
              <a:t>Доля финансирования в общем объеме расходов – </a:t>
            </a:r>
            <a:r>
              <a:rPr lang="ru-RU" b="1" u="sng" dirty="0" smtClean="0"/>
              <a:t>1,4%</a:t>
            </a:r>
            <a:endParaRPr lang="ru-RU" b="1" u="sng" dirty="0" smtClean="0"/>
          </a:p>
        </p:txBody>
      </p:sp>
      <p:sp>
        <p:nvSpPr>
          <p:cNvPr id="7" name="Прямоугольник 6"/>
          <p:cNvSpPr/>
          <p:nvPr/>
        </p:nvSpPr>
        <p:spPr>
          <a:xfrm>
            <a:off x="1403648" y="1556792"/>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3" cstate="print"/>
          <a:stretch>
            <a:fillRect/>
          </a:stretch>
        </p:blipFill>
        <p:spPr>
          <a:xfrm>
            <a:off x="1" y="0"/>
            <a:ext cx="1114883" cy="980728"/>
          </a:xfrm>
          <a:prstGeom prst="rect">
            <a:avLst/>
          </a:prstGeom>
        </p:spPr>
      </p:pic>
      <p:sp>
        <p:nvSpPr>
          <p:cNvPr id="18" name="Прямоугольник 17"/>
          <p:cNvSpPr/>
          <p:nvPr/>
        </p:nvSpPr>
        <p:spPr>
          <a:xfrm>
            <a:off x="4716016" y="4077072"/>
            <a:ext cx="4427984" cy="144016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Межбюджетные трансферты бюджету Киржачского района на предоставление многодетным семьям социальных выплат на строительство индивидуального жилого дома</a:t>
            </a:r>
            <a:endParaRPr lang="ru-RU" b="1" dirty="0">
              <a:solidFill>
                <a:schemeClr val="accent2">
                  <a:lumMod val="75000"/>
                </a:schemeClr>
              </a:solidFill>
            </a:endParaRPr>
          </a:p>
        </p:txBody>
      </p:sp>
      <p:sp>
        <p:nvSpPr>
          <p:cNvPr id="19" name="Прямоугольник 18"/>
          <p:cNvSpPr/>
          <p:nvPr/>
        </p:nvSpPr>
        <p:spPr>
          <a:xfrm>
            <a:off x="0" y="2708920"/>
            <a:ext cx="4644008" cy="280831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smtClean="0">
              <a:solidFill>
                <a:schemeClr val="tx1"/>
              </a:solidFill>
            </a:endParaRPr>
          </a:p>
          <a:p>
            <a:pPr algn="ctr"/>
            <a:r>
              <a:rPr lang="ru-RU" b="1" dirty="0" smtClean="0">
                <a:solidFill>
                  <a:schemeClr val="accent2">
                    <a:lumMod val="75000"/>
                  </a:schemeClr>
                </a:solidFill>
              </a:rPr>
              <a:t>Предоставление компенсации нанимателям жилых помещений муниципального жилищного фонда на возмещение расходов, связанных с приобретением и (или) установкой индивидуальных приборов учета водоснабжения, газа</a:t>
            </a:r>
          </a:p>
          <a:p>
            <a:pPr algn="ctr"/>
            <a:endParaRPr lang="ru-RU" sz="1600" b="1" dirty="0">
              <a:solidFill>
                <a:schemeClr val="tx1"/>
              </a:solidFill>
            </a:endParaRPr>
          </a:p>
        </p:txBody>
      </p:sp>
      <p:sp>
        <p:nvSpPr>
          <p:cNvPr id="20" name="Прямоугольник 19"/>
          <p:cNvSpPr/>
          <p:nvPr/>
        </p:nvSpPr>
        <p:spPr>
          <a:xfrm>
            <a:off x="0" y="1124744"/>
            <a:ext cx="4572000" cy="122413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Ежемесячная доплата к муниципальной пенсии</a:t>
            </a:r>
            <a:endParaRPr lang="ru-RU" b="1" dirty="0">
              <a:solidFill>
                <a:schemeClr val="accent2">
                  <a:lumMod val="75000"/>
                </a:schemeClr>
              </a:solidFill>
            </a:endParaRPr>
          </a:p>
        </p:txBody>
      </p:sp>
      <p:sp>
        <p:nvSpPr>
          <p:cNvPr id="21" name="Прямоугольник 20"/>
          <p:cNvSpPr/>
          <p:nvPr/>
        </p:nvSpPr>
        <p:spPr>
          <a:xfrm>
            <a:off x="4716016" y="1124744"/>
            <a:ext cx="4427984" cy="122413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Равная доступность услуг общественного транспорта общего пользования для отдельных категорий граждан за счет областного и местного бюджетов</a:t>
            </a:r>
            <a:endParaRPr lang="ru-RU" b="1" dirty="0">
              <a:solidFill>
                <a:schemeClr val="accent2">
                  <a:lumMod val="75000"/>
                </a:schemeClr>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КАКИЕ РАСХОДЫ ВКЛЮЧЕНЫ В РАЗДЕЛ 10</a:t>
            </a:r>
          </a:p>
          <a:p>
            <a:pPr algn="ctr"/>
            <a:r>
              <a:rPr lang="ru-RU" sz="2400" b="1" dirty="0" smtClean="0"/>
              <a:t>«СОЦИАЛЬНАЯ ПОЛИТИКА»?</a:t>
            </a:r>
            <a:endParaRPr lang="ru-RU" sz="2400" b="1" dirty="0"/>
          </a:p>
        </p:txBody>
      </p:sp>
      <p:sp>
        <p:nvSpPr>
          <p:cNvPr id="25" name="Правая фигурная скобка 24"/>
          <p:cNvSpPr/>
          <p:nvPr/>
        </p:nvSpPr>
        <p:spPr>
          <a:xfrm rot="16200000">
            <a:off x="4535996" y="-1359532"/>
            <a:ext cx="216024" cy="4752528"/>
          </a:xfrm>
          <a:prstGeom prst="rightBrace">
            <a:avLst/>
          </a:pr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1" name="Прямоугольник 10"/>
          <p:cNvSpPr/>
          <p:nvPr/>
        </p:nvSpPr>
        <p:spPr>
          <a:xfrm>
            <a:off x="4716016" y="2708920"/>
            <a:ext cx="4427984" cy="122413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2">
                    <a:lumMod val="75000"/>
                  </a:schemeClr>
                </a:solidFill>
              </a:rPr>
              <a:t>Предоставление молодым семьям социальных выплат на приобретение (строительство) жилья за счет средств областного и местного бюджетов</a:t>
            </a:r>
            <a:endParaRPr lang="ru-RU" b="1" dirty="0">
              <a:solidFill>
                <a:schemeClr val="accent2">
                  <a:lumMod val="75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611560" y="188640"/>
            <a:ext cx="8532440" cy="1508105"/>
          </a:xfrm>
          <a:prstGeom prst="rect">
            <a:avLst/>
          </a:prstGeom>
        </p:spPr>
        <p:txBody>
          <a:bodyPr wrap="square">
            <a:spAutoFit/>
          </a:bodyPr>
          <a:lstStyle/>
          <a:p>
            <a:pPr algn="ctr"/>
            <a:r>
              <a:rPr lang="ru-RU" sz="2200" b="1" dirty="0" smtClean="0"/>
              <a:t>РАСХОДЫ НА РАЗДЕЛ 03 «НАЦИОНАЛЬНАЯ БЕЗОПАСНОСТЬ И ПРАВООХРАНИТЕЛЬНАЯ ДЕЯТЕЛЬНОСТЬ»</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1979712" y="908720"/>
            <a:ext cx="6336704" cy="369332"/>
          </a:xfrm>
          <a:prstGeom prst="rect">
            <a:avLst/>
          </a:prstGeom>
        </p:spPr>
        <p:txBody>
          <a:bodyPr wrap="square">
            <a:spAutoFit/>
          </a:bodyPr>
          <a:lstStyle/>
          <a:p>
            <a:pPr algn="ctr"/>
            <a:r>
              <a:rPr lang="ru-RU" b="1" u="sng" dirty="0" smtClean="0"/>
              <a:t>Доля финансирования в общем объеме расходов – </a:t>
            </a:r>
            <a:r>
              <a:rPr lang="ru-RU" b="1" u="sng" dirty="0" smtClean="0"/>
              <a:t>1,3%</a:t>
            </a:r>
            <a:endParaRPr lang="ru-RU" b="1" u="sng" dirty="0" smtClean="0"/>
          </a:p>
        </p:txBody>
      </p:sp>
      <p:sp>
        <p:nvSpPr>
          <p:cNvPr id="7" name="Прямоугольник 6"/>
          <p:cNvSpPr/>
          <p:nvPr/>
        </p:nvSpPr>
        <p:spPr>
          <a:xfrm>
            <a:off x="179512" y="5229200"/>
            <a:ext cx="8784976" cy="1628800"/>
          </a:xfrm>
          <a:prstGeom prst="rect">
            <a:avLst/>
          </a:prstGeom>
          <a:solidFill>
            <a:srgbClr val="CC006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ru-RU" sz="1600" b="1" dirty="0" smtClean="0">
                <a:solidFill>
                  <a:schemeClr val="tx1"/>
                </a:solidFill>
              </a:rPr>
              <a:t>Межбюджетные трансферты, переданные администрации Киржачского района на содержание ЕДДС, ликвидация очагов возгорания сухой травы в весенне-осенний период, установка и ремонт пожарных гидрантов, организация мест массового отдыха, эксплуатация гидротехнического сооружения, расходы на обеспечение работоспособности системы видеонаблюдения, изготовление печатных памяток на противопожарную тематику, расходы по изготовлению печатных памяток по тематике противодействия экстремизму и терроризму</a:t>
            </a:r>
            <a:endParaRPr lang="ru-RU" sz="1600" b="1" dirty="0">
              <a:solidFill>
                <a:schemeClr val="tx1"/>
              </a:solidFill>
            </a:endParaRPr>
          </a:p>
        </p:txBody>
      </p:sp>
      <p:sp>
        <p:nvSpPr>
          <p:cNvPr id="8" name="Прямоугольник 7"/>
          <p:cNvSpPr/>
          <p:nvPr/>
        </p:nvSpPr>
        <p:spPr>
          <a:xfrm>
            <a:off x="8027368" y="1196752"/>
            <a:ext cx="1116632" cy="646331"/>
          </a:xfrm>
          <a:prstGeom prst="rect">
            <a:avLst/>
          </a:prstGeom>
        </p:spPr>
        <p:txBody>
          <a:bodyPr wrap="square">
            <a:spAutoFit/>
          </a:bodyPr>
          <a:lstStyle/>
          <a:p>
            <a:r>
              <a:rPr lang="ru-RU" dirty="0"/>
              <a:t>в</a:t>
            </a:r>
            <a:r>
              <a:rPr lang="ru-RU" dirty="0" smtClean="0"/>
              <a:t> тысячах </a:t>
            </a:r>
            <a:endParaRPr lang="ru-RU" dirty="0" smtClean="0"/>
          </a:p>
          <a:p>
            <a:r>
              <a:rPr lang="ru-RU" dirty="0" smtClean="0"/>
              <a:t>рублей</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611560" y="188640"/>
            <a:ext cx="8532440" cy="1569660"/>
          </a:xfrm>
          <a:prstGeom prst="rect">
            <a:avLst/>
          </a:prstGeom>
        </p:spPr>
        <p:txBody>
          <a:bodyPr wrap="square">
            <a:spAutoFit/>
          </a:bodyPr>
          <a:lstStyle/>
          <a:p>
            <a:pPr algn="ctr"/>
            <a:r>
              <a:rPr lang="ru-RU" sz="2400" b="1" dirty="0" smtClean="0"/>
              <a:t>РАСХОДЫ НА РАЗДЕЛ 13 «ОБСЛУЖИВАНИЕ ГОСУДАРСТВЕННОГО (МУНИЦИПАЛЬНОГО) ДОЛГА»</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1835696" y="980728"/>
            <a:ext cx="6336704" cy="369332"/>
          </a:xfrm>
          <a:prstGeom prst="rect">
            <a:avLst/>
          </a:prstGeom>
        </p:spPr>
        <p:txBody>
          <a:bodyPr wrap="square">
            <a:spAutoFit/>
          </a:bodyPr>
          <a:lstStyle/>
          <a:p>
            <a:pPr algn="ctr"/>
            <a:r>
              <a:rPr lang="ru-RU" b="1" u="sng" dirty="0" smtClean="0"/>
              <a:t>Доля финансирования в общем объеме расходов – </a:t>
            </a:r>
            <a:r>
              <a:rPr lang="ru-RU" b="1" u="sng" dirty="0" smtClean="0"/>
              <a:t>0,2%</a:t>
            </a:r>
            <a:endParaRPr lang="ru-RU" b="1" u="sng" dirty="0" smtClean="0"/>
          </a:p>
        </p:txBody>
      </p:sp>
      <p:sp>
        <p:nvSpPr>
          <p:cNvPr id="7" name="Прямоугольник 6"/>
          <p:cNvSpPr/>
          <p:nvPr/>
        </p:nvSpPr>
        <p:spPr>
          <a:xfrm>
            <a:off x="1547664" y="6309320"/>
            <a:ext cx="7056784" cy="360040"/>
          </a:xfrm>
          <a:prstGeom prst="rect">
            <a:avLst/>
          </a:prstGeom>
          <a:solidFill>
            <a:schemeClr val="bg2">
              <a:lumMod val="2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ru-RU" sz="1600" b="1" dirty="0" smtClean="0">
                <a:solidFill>
                  <a:schemeClr val="tx1"/>
                </a:solidFill>
              </a:rPr>
              <a:t>Процентные платежи по муниципальному долгу</a:t>
            </a:r>
            <a:endParaRPr lang="ru-RU" sz="1600" b="1" dirty="0">
              <a:solidFill>
                <a:schemeClr val="tx1"/>
              </a:solidFill>
            </a:endParaRPr>
          </a:p>
        </p:txBody>
      </p:sp>
      <p:sp>
        <p:nvSpPr>
          <p:cNvPr id="8" name="Прямоугольник 7"/>
          <p:cNvSpPr/>
          <p:nvPr/>
        </p:nvSpPr>
        <p:spPr>
          <a:xfrm>
            <a:off x="1619672" y="1556792"/>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graphicFrame>
        <p:nvGraphicFramePr>
          <p:cNvPr id="2" name="Диаграмма 1"/>
          <p:cNvGraphicFramePr/>
          <p:nvPr/>
        </p:nvGraphicFramePr>
        <p:xfrm>
          <a:off x="467544" y="1052736"/>
          <a:ext cx="8424936" cy="5256584"/>
        </p:xfrm>
        <a:graphic>
          <a:graphicData uri="http://schemas.openxmlformats.org/drawingml/2006/chart">
            <c:chart xmlns:c="http://schemas.openxmlformats.org/drawingml/2006/chart" xmlns:r="http://schemas.openxmlformats.org/officeDocument/2006/relationships" r:id="rId3"/>
          </a:graphicData>
        </a:graphic>
      </p:graphicFrame>
      <p:sp>
        <p:nvSpPr>
          <p:cNvPr id="3" name="Прямоугольник 2"/>
          <p:cNvSpPr/>
          <p:nvPr/>
        </p:nvSpPr>
        <p:spPr>
          <a:xfrm>
            <a:off x="1835696" y="188640"/>
            <a:ext cx="5976664" cy="461665"/>
          </a:xfrm>
          <a:prstGeom prst="rect">
            <a:avLst/>
          </a:prstGeom>
        </p:spPr>
        <p:txBody>
          <a:bodyPr wrap="square">
            <a:spAutoFit/>
          </a:bodyPr>
          <a:lstStyle/>
          <a:p>
            <a:pPr algn="ctr"/>
            <a:r>
              <a:rPr lang="ru-RU" sz="2400" b="1" dirty="0" smtClean="0"/>
              <a:t>ОСНОВНЫЕ ХАРАКТЕРИСТИКИ БЮДЖЕТА</a:t>
            </a:r>
            <a:endParaRPr lang="ru-RU" sz="2400" b="1" dirty="0"/>
          </a:p>
        </p:txBody>
      </p:sp>
      <p:sp>
        <p:nvSpPr>
          <p:cNvPr id="4" name="Прямоугольник 3"/>
          <p:cNvSpPr/>
          <p:nvPr/>
        </p:nvSpPr>
        <p:spPr>
          <a:xfrm>
            <a:off x="7092280" y="764704"/>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graphicFrame>
        <p:nvGraphicFramePr>
          <p:cNvPr id="6" name="Диаграмма 5"/>
          <p:cNvGraphicFramePr/>
          <p:nvPr/>
        </p:nvGraphicFramePr>
        <p:xfrm>
          <a:off x="4823520" y="3717032"/>
          <a:ext cx="4320480" cy="2780928"/>
        </p:xfrm>
        <a:graphic>
          <a:graphicData uri="http://schemas.openxmlformats.org/drawingml/2006/chart">
            <c:chart xmlns:c="http://schemas.openxmlformats.org/drawingml/2006/chart" xmlns:r="http://schemas.openxmlformats.org/officeDocument/2006/relationships" r:id="rId4"/>
          </a:graphicData>
        </a:graphic>
      </p:graphicFrame>
      <p:sp>
        <p:nvSpPr>
          <p:cNvPr id="7" name="Прямоугольник 6"/>
          <p:cNvSpPr/>
          <p:nvPr/>
        </p:nvSpPr>
        <p:spPr>
          <a:xfrm>
            <a:off x="6084168" y="4653136"/>
            <a:ext cx="259228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rPr>
              <a:t>Собственные</a:t>
            </a:r>
            <a:r>
              <a:rPr lang="ru-RU" sz="2000" dirty="0" smtClean="0"/>
              <a:t> </a:t>
            </a:r>
            <a:r>
              <a:rPr lang="ru-RU" sz="2000" b="1" dirty="0" smtClean="0">
                <a:solidFill>
                  <a:schemeClr val="tx1"/>
                </a:solidFill>
              </a:rPr>
              <a:t>доходы</a:t>
            </a:r>
            <a:r>
              <a:rPr lang="ru-RU" sz="2000" b="1" dirty="0" smtClean="0"/>
              <a:t> </a:t>
            </a:r>
            <a:r>
              <a:rPr lang="ru-RU" sz="2000" b="1" dirty="0" smtClean="0">
                <a:solidFill>
                  <a:schemeClr val="tx1"/>
                </a:solidFill>
              </a:rPr>
              <a:t>162697,6</a:t>
            </a:r>
            <a:endParaRPr lang="ru-RU" sz="2000" b="1" dirty="0">
              <a:solidFill>
                <a:schemeClr val="tx1"/>
              </a:solidFill>
            </a:endParaRPr>
          </a:p>
        </p:txBody>
      </p:sp>
      <p:pic>
        <p:nvPicPr>
          <p:cNvPr id="11" name="Рисунок 10"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5" cstate="print"/>
          <a:stretch>
            <a:fillRect/>
          </a:stretch>
        </p:blipFill>
        <p:spPr>
          <a:xfrm>
            <a:off x="1" y="0"/>
            <a:ext cx="1114883" cy="9807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ОБЪЕМ НАЛОГОВЫХ И НЕНАЛОГОВЫХ ДОХОДОВ </a:t>
            </a:r>
          </a:p>
          <a:p>
            <a:pPr algn="ctr"/>
            <a:r>
              <a:rPr lang="ru-RU" sz="2400" b="1" dirty="0" smtClean="0"/>
              <a:t>БЮДЖЕТА ГОРОДА КИРЖАЧА НА 2023-2025 ГОДЫ</a:t>
            </a:r>
            <a:endParaRPr lang="ru-RU" sz="2400" b="1" dirty="0"/>
          </a:p>
        </p:txBody>
      </p:sp>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2"/>
          </a:graphicData>
        </a:graphic>
      </p:graphicFrame>
      <p:sp>
        <p:nvSpPr>
          <p:cNvPr id="6" name="Стрелка вправо 5"/>
          <p:cNvSpPr/>
          <p:nvPr/>
        </p:nvSpPr>
        <p:spPr>
          <a:xfrm>
            <a:off x="4788024" y="2852936"/>
            <a:ext cx="86409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ru-RU" sz="1200" b="1" dirty="0" smtClean="0">
                <a:solidFill>
                  <a:schemeClr val="tx1"/>
                </a:solidFill>
              </a:rPr>
              <a:t>103.2 %</a:t>
            </a:r>
          </a:p>
          <a:p>
            <a:endParaRPr lang="ru-RU" dirty="0"/>
          </a:p>
        </p:txBody>
      </p:sp>
      <p:sp>
        <p:nvSpPr>
          <p:cNvPr id="7" name="Стрелка вправо 6"/>
          <p:cNvSpPr/>
          <p:nvPr/>
        </p:nvSpPr>
        <p:spPr>
          <a:xfrm>
            <a:off x="6516216" y="2996952"/>
            <a:ext cx="86409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ru-RU" sz="1200" b="1" dirty="0" smtClean="0">
                <a:solidFill>
                  <a:schemeClr val="tx1"/>
                </a:solidFill>
              </a:rPr>
              <a:t>103.0%</a:t>
            </a:r>
            <a:endParaRPr lang="ru-RU" sz="1200" b="1" dirty="0">
              <a:solidFill>
                <a:schemeClr val="tx1"/>
              </a:solidFill>
            </a:endParaRPr>
          </a:p>
        </p:txBody>
      </p:sp>
      <p:sp>
        <p:nvSpPr>
          <p:cNvPr id="8" name="Прямоугольник 7"/>
          <p:cNvSpPr/>
          <p:nvPr/>
        </p:nvSpPr>
        <p:spPr>
          <a:xfrm>
            <a:off x="7271792" y="980728"/>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3" cstate="print"/>
          <a:stretch>
            <a:fillRect/>
          </a:stretch>
        </p:blipFill>
        <p:spPr>
          <a:xfrm>
            <a:off x="1" y="0"/>
            <a:ext cx="1114883" cy="98072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СТРУКТУРА НАЛОГОВЫХ ДОХОДОВ</a:t>
            </a:r>
          </a:p>
          <a:p>
            <a:pPr algn="ctr"/>
            <a:r>
              <a:rPr lang="ru-RU" sz="2400" b="1" dirty="0" smtClean="0"/>
              <a:t>БЮДЖЕТА ГОРОДА КИРЖАЧА НА 2024-2026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СТРУКТУРА НАЛОГОВЫХ ДОХОДОВ</a:t>
            </a:r>
          </a:p>
          <a:p>
            <a:pPr algn="ctr"/>
            <a:r>
              <a:rPr lang="ru-RU" sz="2400" b="1" dirty="0" smtClean="0"/>
              <a:t>БЮДЖЕТА ГОРОДА КИРЖАЧА НА 2023-2025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СТРУКТУРА НАЛОГОВЫХ ДОХОДОВ</a:t>
            </a:r>
          </a:p>
          <a:p>
            <a:pPr algn="ctr"/>
            <a:r>
              <a:rPr lang="ru-RU" sz="2400" b="1" dirty="0" smtClean="0"/>
              <a:t>БЮДЖЕТА ГОРОДА КИРЖАЧА НА 2023-2025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СТРУКТУРА НЕНАЛОГОВЫХ ДОХОДОВ</a:t>
            </a:r>
          </a:p>
          <a:p>
            <a:pPr algn="ctr"/>
            <a:r>
              <a:rPr lang="ru-RU" sz="2400" b="1" dirty="0" smtClean="0"/>
              <a:t>БЮДЖЕТА ГОРОДА КИРЖАЧА НА 2023-2025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TotalTime>
  <Words>1899</Words>
  <Application>Microsoft Office PowerPoint</Application>
  <PresentationFormat>Экран (4:3)</PresentationFormat>
  <Paragraphs>295</Paragraphs>
  <Slides>39</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Бюджет города Киржача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города Киржача</dc:title>
  <dc:creator>YangildinAV</dc:creator>
  <cp:lastModifiedBy>YangildinAV</cp:lastModifiedBy>
  <cp:revision>110</cp:revision>
  <dcterms:created xsi:type="dcterms:W3CDTF">2023-12-13T10:44:59Z</dcterms:created>
  <dcterms:modified xsi:type="dcterms:W3CDTF">2024-04-11T06:40:48Z</dcterms:modified>
</cp:coreProperties>
</file>